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74" r:id="rId2"/>
    <p:sldId id="279" r:id="rId3"/>
    <p:sldId id="282" r:id="rId4"/>
    <p:sldId id="290" r:id="rId5"/>
    <p:sldId id="283" r:id="rId6"/>
    <p:sldId id="284" r:id="rId7"/>
    <p:sldId id="285" r:id="rId8"/>
    <p:sldId id="286" r:id="rId9"/>
    <p:sldId id="275" r:id="rId10"/>
    <p:sldId id="276" r:id="rId11"/>
    <p:sldId id="291" r:id="rId12"/>
    <p:sldId id="277" r:id="rId13"/>
    <p:sldId id="292" r:id="rId14"/>
    <p:sldId id="293" r:id="rId15"/>
    <p:sldId id="278" r:id="rId16"/>
    <p:sldId id="287" r:id="rId17"/>
    <p:sldId id="288" r:id="rId18"/>
    <p:sldId id="294" r:id="rId19"/>
  </p:sldIdLst>
  <p:sldSz cx="6858000" cy="9144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5900"/>
    <a:srgbClr val="C5C5C5"/>
    <a:srgbClr val="3E703C"/>
    <a:srgbClr val="1C05C7"/>
    <a:srgbClr val="1B1165"/>
    <a:srgbClr val="E06B0A"/>
    <a:srgbClr val="F68D36"/>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0" autoAdjust="0"/>
    <p:restoredTop sz="94660"/>
  </p:normalViewPr>
  <p:slideViewPr>
    <p:cSldViewPr>
      <p:cViewPr varScale="1">
        <p:scale>
          <a:sx n="63" d="100"/>
          <a:sy n="63" d="100"/>
        </p:scale>
        <p:origin x="1853" y="38"/>
      </p:cViewPr>
      <p:guideLst>
        <p:guide orient="horz" pos="2880"/>
        <p:guide pos="2160"/>
      </p:guideLst>
    </p:cSldViewPr>
  </p:slid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8132" y="2"/>
            <a:ext cx="3043343" cy="465455"/>
          </a:xfrm>
          <a:prstGeom prst="rect">
            <a:avLst/>
          </a:prstGeom>
        </p:spPr>
        <p:txBody>
          <a:bodyPr vert="horz" lIns="91427" tIns="45714" rIns="91427" bIns="45714" rtlCol="0"/>
          <a:lstStyle>
            <a:lvl1pPr algn="r">
              <a:defRPr sz="1200"/>
            </a:lvl1pPr>
          </a:lstStyle>
          <a:p>
            <a:fld id="{8924B454-2BD9-452E-B85D-0E9D5D83411A}" type="datetimeFigureOut">
              <a:rPr lang="en-US" smtClean="0"/>
              <a:pPr/>
              <a:t>12/8/2016</a:t>
            </a:fld>
            <a:endParaRPr lang="en-US"/>
          </a:p>
        </p:txBody>
      </p:sp>
      <p:sp>
        <p:nvSpPr>
          <p:cNvPr id="4" name="Slide Image Placeholder 3"/>
          <p:cNvSpPr>
            <a:spLocks noGrp="1" noRot="1" noChangeAspect="1"/>
          </p:cNvSpPr>
          <p:nvPr>
            <p:ph type="sldImg" idx="2"/>
          </p:nvPr>
        </p:nvSpPr>
        <p:spPr>
          <a:xfrm>
            <a:off x="2201863" y="696913"/>
            <a:ext cx="2619375" cy="34925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427" tIns="45714" rIns="91427"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1427" tIns="45714" rIns="91427" bIns="45714" rtlCol="0" anchor="b"/>
          <a:lstStyle>
            <a:lvl1pPr algn="r">
              <a:defRPr sz="1200"/>
            </a:lvl1pPr>
          </a:lstStyle>
          <a:p>
            <a:fld id="{B328D7E0-ADC6-442D-ACE6-02B37B657627}" type="slidenum">
              <a:rPr lang="en-US" smtClean="0"/>
              <a:pPr/>
              <a:t>‹#›</a:t>
            </a:fld>
            <a:endParaRPr lang="en-US"/>
          </a:p>
        </p:txBody>
      </p:sp>
    </p:spTree>
    <p:extLst>
      <p:ext uri="{BB962C8B-B14F-4D97-AF65-F5344CB8AC3E}">
        <p14:creationId xmlns:p14="http://schemas.microsoft.com/office/powerpoint/2010/main" val="164644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178443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358256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9"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350521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214167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4"/>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401189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146340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247155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256517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403842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1"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4" y="1913473"/>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93348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6547D-2589-4A2A-80EB-C8246D192F9C}" type="datetimeFigureOut">
              <a:rPr lang="en-US" smtClean="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323946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06547D-2589-4A2A-80EB-C8246D192F9C}" type="datetimeFigureOut">
              <a:rPr lang="en-US" smtClean="0"/>
              <a:pPr/>
              <a:t>12/8/2016</a:t>
            </a:fld>
            <a:endParaRPr lang="en-US" dirty="0"/>
          </a:p>
        </p:txBody>
      </p:sp>
      <p:sp>
        <p:nvSpPr>
          <p:cNvPr id="5" name="Footer Placeholder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9F25260-02D2-497C-B981-2F1C23F503EB}" type="slidenum">
              <a:rPr lang="en-US" smtClean="0"/>
              <a:pPr/>
              <a:t>‹#›</a:t>
            </a:fld>
            <a:endParaRPr lang="en-US" dirty="0"/>
          </a:p>
        </p:txBody>
      </p:sp>
    </p:spTree>
    <p:extLst>
      <p:ext uri="{BB962C8B-B14F-4D97-AF65-F5344CB8AC3E}">
        <p14:creationId xmlns:p14="http://schemas.microsoft.com/office/powerpoint/2010/main" val="148648124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slide" Target="slide16.xml"/><Relationship Id="rId3" Type="http://schemas.microsoft.com/office/2007/relationships/hdphoto" Target="../media/hdphoto1.wdp"/><Relationship Id="rId21" Type="http://schemas.openxmlformats.org/officeDocument/2006/relationships/slide" Target="slide1.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5.xml"/><Relationship Id="rId2" Type="http://schemas.openxmlformats.org/officeDocument/2006/relationships/image" Target="../media/image1.jpeg"/><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12.xml"/><Relationship Id="rId15" Type="http://schemas.openxmlformats.org/officeDocument/2006/relationships/slide" Target="slide13.xml"/><Relationship Id="rId10" Type="http://schemas.openxmlformats.org/officeDocument/2006/relationships/slide" Target="slide7.xml"/><Relationship Id="rId19" Type="http://schemas.openxmlformats.org/officeDocument/2006/relationships/slide" Target="slide17.xml"/><Relationship Id="rId4" Type="http://schemas.openxmlformats.org/officeDocument/2006/relationships/slide" Target="slide2.xml"/><Relationship Id="rId9" Type="http://schemas.openxmlformats.org/officeDocument/2006/relationships/slide" Target="slide6.xml"/><Relationship Id="rId14" Type="http://schemas.openxmlformats.org/officeDocument/2006/relationships/slide" Target="slide11.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ingmantoolkit.org/" TargetMode="Externa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EEF0ED"/>
              </a:clrFrom>
              <a:clrTo>
                <a:srgbClr val="EEF0ED">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73774" y="0"/>
            <a:ext cx="10012974" cy="9143999"/>
          </a:xfrm>
          <a:prstGeom prst="rect">
            <a:avLst/>
          </a:prstGeom>
        </p:spPr>
      </p:pic>
      <p:sp>
        <p:nvSpPr>
          <p:cNvPr id="2" name="Title 1"/>
          <p:cNvSpPr>
            <a:spLocks noGrp="1"/>
          </p:cNvSpPr>
          <p:nvPr>
            <p:ph type="title"/>
          </p:nvPr>
        </p:nvSpPr>
        <p:spPr>
          <a:xfrm>
            <a:off x="342900" y="609600"/>
            <a:ext cx="6172200" cy="1157816"/>
          </a:xfrm>
        </p:spPr>
        <p:txBody>
          <a:bodyPr>
            <a:noAutofit/>
          </a:bodyPr>
          <a:lstStyle/>
          <a:p>
            <a:r>
              <a:rPr lang="en-US" sz="3600" b="1" dirty="0" smtClean="0"/>
              <a:t>Commander’s </a:t>
            </a:r>
            <a:r>
              <a:rPr lang="en-US" sz="3600" b="1" dirty="0"/>
              <a:t>Workshop Menu</a:t>
            </a:r>
            <a:r>
              <a:rPr lang="en-US" sz="3600" dirty="0"/>
              <a:t/>
            </a:r>
            <a:br>
              <a:rPr lang="en-US" sz="3600" dirty="0"/>
            </a:br>
            <a:endParaRPr lang="en-US" sz="3600" dirty="0"/>
          </a:p>
        </p:txBody>
      </p:sp>
      <p:sp>
        <p:nvSpPr>
          <p:cNvPr id="3" name="Content Placeholder 2"/>
          <p:cNvSpPr>
            <a:spLocks noGrp="1"/>
          </p:cNvSpPr>
          <p:nvPr>
            <p:ph idx="1"/>
          </p:nvPr>
        </p:nvSpPr>
        <p:spPr>
          <a:xfrm>
            <a:off x="270469" y="1219200"/>
            <a:ext cx="6339282" cy="7543800"/>
          </a:xfrm>
        </p:spPr>
        <p:txBody>
          <a:bodyPr>
            <a:normAutofit lnSpcReduction="10000"/>
          </a:bodyPr>
          <a:lstStyle/>
          <a:p>
            <a:pPr marL="0" indent="0">
              <a:buNone/>
            </a:pPr>
            <a:r>
              <a:rPr lang="en-US" sz="1800" dirty="0" smtClean="0"/>
              <a:t>The following workshops </a:t>
            </a:r>
            <a:r>
              <a:rPr lang="en-US" sz="1800" dirty="0"/>
              <a:t>below can be delivered at the unit level, in location of your selection, during unit Wingman Day events or at any time to address unit concerns.  Please contact the POC indicated next to each workshop description to arrange for the briefing to be held for your organization.  Contact POC a minimum of two weeks prior to requested date to ensure availability of presenter; unless otherwise indicated. </a:t>
            </a:r>
          </a:p>
          <a:p>
            <a:pPr marL="0" indent="0">
              <a:buNone/>
            </a:pPr>
            <a:endParaRPr lang="en-US" sz="1100" dirty="0"/>
          </a:p>
          <a:p>
            <a:pPr marL="0" indent="0">
              <a:buNone/>
            </a:pPr>
            <a:r>
              <a:rPr lang="en-US" sz="1800" dirty="0"/>
              <a:t>If you need assistance finding additional resources not listed below you may contact the installation Community Support Coordinator for assistance at DSN </a:t>
            </a:r>
            <a:r>
              <a:rPr lang="en-US" sz="1800" dirty="0" smtClean="0"/>
              <a:t>896-2716. </a:t>
            </a:r>
          </a:p>
          <a:p>
            <a:pPr marL="0" indent="0">
              <a:buNone/>
            </a:pPr>
            <a:endParaRPr lang="en-US" sz="1600" dirty="0" smtClean="0"/>
          </a:p>
          <a:p>
            <a:pPr marL="0" indent="0">
              <a:buNone/>
            </a:pPr>
            <a:r>
              <a:rPr lang="en-US" sz="1800" b="1" u="sng" dirty="0" smtClean="0"/>
              <a:t>Health </a:t>
            </a:r>
            <a:r>
              <a:rPr lang="en-US" sz="1800" b="1" u="sng" dirty="0"/>
              <a:t>and </a:t>
            </a:r>
            <a:r>
              <a:rPr lang="en-US" sz="1800" b="1" u="sng" dirty="0" smtClean="0"/>
              <a:t>Wellness (Page </a:t>
            </a:r>
            <a:r>
              <a:rPr lang="en-US" sz="1800" b="1" u="sng" dirty="0" smtClean="0">
                <a:hlinkClick r:id="rId4" action="ppaction://hlinksldjump"/>
              </a:rPr>
              <a:t>1</a:t>
            </a:r>
            <a:r>
              <a:rPr lang="en-US" sz="1800" b="1" u="sng" dirty="0" smtClean="0"/>
              <a:t>, </a:t>
            </a:r>
            <a:r>
              <a:rPr lang="en-US" sz="1800" b="1" u="sng" dirty="0" smtClean="0">
                <a:hlinkClick r:id="rId5" action="ppaction://hlinksldjump"/>
              </a:rPr>
              <a:t>2</a:t>
            </a:r>
            <a:r>
              <a:rPr lang="en-US" sz="1800" b="1" u="sng" dirty="0" smtClean="0"/>
              <a:t>, </a:t>
            </a:r>
            <a:r>
              <a:rPr lang="en-US" sz="1800" b="1" u="sng" dirty="0" smtClean="0">
                <a:hlinkClick r:id="" action="ppaction://noaction"/>
              </a:rPr>
              <a:t>3</a:t>
            </a:r>
            <a:r>
              <a:rPr lang="en-US" sz="1800" b="1" u="sng" dirty="0" smtClean="0"/>
              <a:t>)</a:t>
            </a:r>
          </a:p>
          <a:p>
            <a:pPr marL="0" indent="0">
              <a:buNone/>
            </a:pPr>
            <a:r>
              <a:rPr lang="en-US" sz="1800" b="1" u="sng" dirty="0"/>
              <a:t>Stress and Change </a:t>
            </a:r>
            <a:r>
              <a:rPr lang="en-US" sz="1800" b="1" u="sng" dirty="0" smtClean="0"/>
              <a:t>Management (Page </a:t>
            </a:r>
            <a:r>
              <a:rPr lang="en-US" sz="1800" b="1" u="sng" dirty="0" smtClean="0">
                <a:hlinkClick r:id="rId6" action="ppaction://hlinksldjump"/>
              </a:rPr>
              <a:t>1</a:t>
            </a:r>
            <a:r>
              <a:rPr lang="en-US" sz="1800" b="1" u="sng" dirty="0" smtClean="0"/>
              <a:t>, </a:t>
            </a:r>
            <a:r>
              <a:rPr lang="en-US" sz="1800" b="1" u="sng" dirty="0" smtClean="0">
                <a:hlinkClick r:id="rId7" action="ppaction://hlinksldjump"/>
              </a:rPr>
              <a:t>2</a:t>
            </a:r>
            <a:r>
              <a:rPr lang="en-US" sz="1800" b="1" u="sng" dirty="0" smtClean="0"/>
              <a:t>)</a:t>
            </a:r>
          </a:p>
          <a:p>
            <a:pPr marL="0" indent="0">
              <a:buNone/>
            </a:pPr>
            <a:r>
              <a:rPr lang="en-US" sz="1800" b="1" u="sng" dirty="0">
                <a:hlinkClick r:id="rId8" action="ppaction://hlinksldjump"/>
              </a:rPr>
              <a:t>Anger </a:t>
            </a:r>
            <a:r>
              <a:rPr lang="en-US" sz="1800" b="1" u="sng" dirty="0" smtClean="0">
                <a:hlinkClick r:id="rId8" action="ppaction://hlinksldjump"/>
              </a:rPr>
              <a:t>Management </a:t>
            </a:r>
            <a:endParaRPr lang="en-US" sz="1800" dirty="0"/>
          </a:p>
          <a:p>
            <a:pPr marL="0" indent="0">
              <a:buNone/>
            </a:pPr>
            <a:r>
              <a:rPr lang="en-US" sz="1800" b="1" u="sng" dirty="0">
                <a:hlinkClick r:id="rId9" action="ppaction://hlinksldjump"/>
              </a:rPr>
              <a:t>Mental Health </a:t>
            </a:r>
            <a:r>
              <a:rPr lang="en-US" sz="1800" b="1" u="sng" dirty="0" smtClean="0">
                <a:hlinkClick r:id="rId9" action="ppaction://hlinksldjump"/>
              </a:rPr>
              <a:t>Services </a:t>
            </a:r>
            <a:endParaRPr lang="en-US" sz="1800" dirty="0"/>
          </a:p>
          <a:p>
            <a:pPr marL="0" indent="0">
              <a:buNone/>
            </a:pPr>
            <a:r>
              <a:rPr lang="en-US" sz="1800" b="1" u="sng" dirty="0">
                <a:hlinkClick r:id="rId10" action="ppaction://hlinksldjump"/>
              </a:rPr>
              <a:t>Grief</a:t>
            </a:r>
            <a:endParaRPr lang="en-US" sz="1800" dirty="0"/>
          </a:p>
          <a:p>
            <a:pPr marL="0" indent="0">
              <a:buNone/>
            </a:pPr>
            <a:r>
              <a:rPr lang="en-US" sz="1800" b="1" u="sng" dirty="0">
                <a:hlinkClick r:id="rId11" action="ppaction://hlinksldjump"/>
              </a:rPr>
              <a:t>Personal Relationships</a:t>
            </a:r>
            <a:endParaRPr lang="en-US" sz="1800" dirty="0"/>
          </a:p>
          <a:p>
            <a:pPr marL="0" indent="0">
              <a:buNone/>
            </a:pPr>
            <a:r>
              <a:rPr lang="en-US" sz="1800" b="1" u="sng" dirty="0">
                <a:hlinkClick r:id="rId12" action="ppaction://hlinksldjump"/>
              </a:rPr>
              <a:t>Workplace Relationships</a:t>
            </a:r>
            <a:endParaRPr lang="en-US" sz="1800" dirty="0"/>
          </a:p>
          <a:p>
            <a:pPr marL="0" indent="0">
              <a:buNone/>
            </a:pPr>
            <a:r>
              <a:rPr lang="en-US" sz="1800" b="1" u="sng" dirty="0"/>
              <a:t>Family Support and </a:t>
            </a:r>
            <a:r>
              <a:rPr lang="en-US" sz="1800" b="1" u="sng" dirty="0" smtClean="0"/>
              <a:t>Parenting (Page </a:t>
            </a:r>
            <a:r>
              <a:rPr lang="en-US" sz="1800" b="1" u="sng" dirty="0" smtClean="0">
                <a:hlinkClick r:id="rId13" action="ppaction://hlinksldjump"/>
              </a:rPr>
              <a:t>1</a:t>
            </a:r>
            <a:r>
              <a:rPr lang="en-US" sz="1800" b="1" u="sng" dirty="0" smtClean="0"/>
              <a:t>, </a:t>
            </a:r>
            <a:r>
              <a:rPr lang="en-US" sz="1800" b="1" u="sng" dirty="0" smtClean="0">
                <a:hlinkClick r:id="rId14" action="ppaction://hlinksldjump"/>
              </a:rPr>
              <a:t>2</a:t>
            </a:r>
            <a:r>
              <a:rPr lang="en-US" sz="1800" b="1" u="sng" dirty="0" smtClean="0"/>
              <a:t>)</a:t>
            </a:r>
            <a:endParaRPr lang="en-US" sz="1800" dirty="0"/>
          </a:p>
          <a:p>
            <a:pPr marL="0" indent="0">
              <a:buNone/>
            </a:pPr>
            <a:r>
              <a:rPr lang="en-US" sz="1800" b="1" u="sng" dirty="0"/>
              <a:t>Military Support (deployment, relocation, separation, etc</a:t>
            </a:r>
            <a:r>
              <a:rPr lang="en-US" sz="1800" b="1" u="sng" dirty="0" smtClean="0"/>
              <a:t>.)</a:t>
            </a:r>
          </a:p>
          <a:p>
            <a:pPr marL="0" indent="0">
              <a:buNone/>
            </a:pPr>
            <a:r>
              <a:rPr lang="en-US" sz="1800" b="1" u="sng" dirty="0" smtClean="0"/>
              <a:t>(Page </a:t>
            </a:r>
            <a:r>
              <a:rPr lang="en-US" sz="1800" b="1" u="sng" dirty="0" smtClean="0">
                <a:hlinkClick r:id="rId5" action="ppaction://hlinksldjump"/>
              </a:rPr>
              <a:t>1</a:t>
            </a:r>
            <a:r>
              <a:rPr lang="en-US" sz="1800" b="1" u="sng" dirty="0" smtClean="0"/>
              <a:t>, </a:t>
            </a:r>
            <a:r>
              <a:rPr lang="en-US" sz="1800" b="1" u="sng" dirty="0" smtClean="0">
                <a:hlinkClick r:id="rId15" action="ppaction://hlinksldjump"/>
              </a:rPr>
              <a:t>2</a:t>
            </a:r>
            <a:r>
              <a:rPr lang="en-US" sz="1800" b="1" u="sng" dirty="0" smtClean="0"/>
              <a:t>, </a:t>
            </a:r>
            <a:r>
              <a:rPr lang="en-US" sz="1800" b="1" u="sng" dirty="0" smtClean="0">
                <a:hlinkClick r:id="rId16" action="ppaction://hlinksldjump"/>
              </a:rPr>
              <a:t>3</a:t>
            </a:r>
            <a:r>
              <a:rPr lang="en-US" sz="1800" b="1" u="sng" dirty="0" smtClean="0"/>
              <a:t>)</a:t>
            </a:r>
            <a:endParaRPr lang="en-US" sz="1800" dirty="0"/>
          </a:p>
          <a:p>
            <a:pPr marL="0" indent="0">
              <a:buNone/>
            </a:pPr>
            <a:r>
              <a:rPr lang="en-US" sz="1800" b="1" u="sng" dirty="0">
                <a:hlinkClick r:id="rId17" action="ppaction://hlinksldjump"/>
              </a:rPr>
              <a:t>Employment and </a:t>
            </a:r>
            <a:r>
              <a:rPr lang="en-US" sz="1800" b="1" u="sng" dirty="0" smtClean="0">
                <a:hlinkClick r:id="rId17" action="ppaction://hlinksldjump"/>
              </a:rPr>
              <a:t>Finances </a:t>
            </a:r>
            <a:endParaRPr lang="en-US" sz="1800" b="1" u="sng" dirty="0" smtClean="0"/>
          </a:p>
          <a:p>
            <a:pPr marL="0" indent="0">
              <a:buNone/>
            </a:pPr>
            <a:r>
              <a:rPr lang="en-US" sz="1800" b="1" u="sng" dirty="0">
                <a:hlinkClick r:id="rId18" action="ppaction://hlinksldjump"/>
              </a:rPr>
              <a:t>Sexual Assault Prevention and Response</a:t>
            </a:r>
            <a:endParaRPr lang="en-US" sz="1800" dirty="0"/>
          </a:p>
          <a:p>
            <a:pPr marL="0" indent="0">
              <a:buNone/>
            </a:pPr>
            <a:r>
              <a:rPr lang="en-US" sz="1800" b="1" u="sng" dirty="0"/>
              <a:t>Resiliency Skill </a:t>
            </a:r>
            <a:r>
              <a:rPr lang="en-US" sz="1800" b="1" u="sng" dirty="0" smtClean="0"/>
              <a:t>Sets (Page </a:t>
            </a:r>
            <a:r>
              <a:rPr lang="en-US" sz="1800" b="1" u="sng" dirty="0" smtClean="0">
                <a:hlinkClick r:id="rId19" action="ppaction://hlinksldjump"/>
              </a:rPr>
              <a:t>1</a:t>
            </a:r>
            <a:r>
              <a:rPr lang="en-US" sz="1800" b="1" u="sng" dirty="0" smtClean="0"/>
              <a:t>, </a:t>
            </a:r>
            <a:r>
              <a:rPr lang="en-US" sz="1800" b="1" u="sng" dirty="0" smtClean="0">
                <a:hlinkClick r:id="rId20" action="ppaction://hlinksldjump"/>
              </a:rPr>
              <a:t>2</a:t>
            </a:r>
            <a:r>
              <a:rPr lang="en-US" sz="1800" b="1" u="sng" dirty="0" smtClean="0"/>
              <a:t>)</a:t>
            </a: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dirty="0"/>
          </a:p>
        </p:txBody>
      </p:sp>
      <p:sp>
        <p:nvSpPr>
          <p:cNvPr id="4" name="Rectangle 3"/>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1"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11051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744159"/>
            <a:ext cx="6522357" cy="7649632"/>
          </a:xfrm>
        </p:spPr>
        <p:txBody>
          <a:bodyPr>
            <a:noAutofit/>
          </a:bodyPr>
          <a:lstStyle/>
          <a:p>
            <a:pPr marL="0" indent="0">
              <a:buNone/>
            </a:pPr>
            <a:r>
              <a:rPr lang="en-US" sz="1800" b="1" dirty="0" smtClean="0"/>
              <a:t>*</a:t>
            </a:r>
            <a:r>
              <a:rPr lang="en-US" sz="1400" b="1" dirty="0" smtClean="0"/>
              <a:t>A </a:t>
            </a:r>
            <a:r>
              <a:rPr lang="en-US" sz="1400" b="1" dirty="0"/>
              <a:t>Humorous Look at Parenting-</a:t>
            </a:r>
            <a:r>
              <a:rPr lang="en-US" sz="1400" dirty="0"/>
              <a:t>Focuses on challenges and triggers that will cause parents to lose their cool while offering ways to remain in control.  Provides tips for practical skills that can be used immediately for more effective parenting.</a:t>
            </a:r>
            <a:r>
              <a:rPr lang="en-US" sz="1400" i="1" dirty="0"/>
              <a:t>  Please contact Family Advocacy to schedule this </a:t>
            </a:r>
            <a:r>
              <a:rPr lang="en-US" sz="1400" i="1" dirty="0" smtClean="0"/>
              <a:t>briefing @</a:t>
            </a:r>
            <a:r>
              <a:rPr lang="en-US" sz="1400" b="1" dirty="0"/>
              <a:t> </a:t>
            </a:r>
            <a:r>
              <a:rPr lang="en-US" sz="1400" i="1" dirty="0" smtClean="0"/>
              <a:t>623-856-3417.</a:t>
            </a:r>
          </a:p>
          <a:p>
            <a:pPr marL="0" indent="0">
              <a:buNone/>
            </a:pPr>
            <a:endParaRPr lang="en-US" sz="1400" dirty="0"/>
          </a:p>
          <a:p>
            <a:pPr marL="0" indent="0">
              <a:buNone/>
            </a:pPr>
            <a:r>
              <a:rPr lang="en-US" sz="1800" b="1" dirty="0" smtClean="0"/>
              <a:t>*</a:t>
            </a:r>
            <a:r>
              <a:rPr lang="en-US" sz="1400" b="1" dirty="0" smtClean="0"/>
              <a:t>Robotic </a:t>
            </a:r>
            <a:r>
              <a:rPr lang="en-US" sz="1400" b="1" dirty="0"/>
              <a:t>Shaken Baby Syndrome Prevention:  How to Handle the Inconsolable Crying-</a:t>
            </a:r>
            <a:r>
              <a:rPr lang="en-US" sz="1400" dirty="0"/>
              <a:t>Shaken Baby Syndrome education is provided through a demonstration with a mechanized doll that fully displays the impact of this 100% preventable form of child abuse.  This program is geared to make all caregivers of infants aware of the dangers and impact of shaking a baby and just how easy it is to cross the threshold of harm. </a:t>
            </a:r>
            <a:r>
              <a:rPr lang="en-US" sz="1400" i="1" dirty="0"/>
              <a:t>Please contact Family Advocacy to schedule this briefing @</a:t>
            </a:r>
            <a:r>
              <a:rPr lang="en-US" sz="1400" b="1" dirty="0"/>
              <a:t> </a:t>
            </a:r>
            <a:r>
              <a:rPr lang="en-US" sz="1400" i="1" dirty="0"/>
              <a:t>623-856-3417.</a:t>
            </a:r>
            <a:endParaRPr lang="en-US" sz="1400" dirty="0"/>
          </a:p>
          <a:p>
            <a:pPr marL="0" indent="0">
              <a:buNone/>
            </a:pPr>
            <a:r>
              <a:rPr lang="en-US" sz="1400" b="1" dirty="0"/>
              <a:t> </a:t>
            </a:r>
            <a:endParaRPr lang="en-US" sz="1400" dirty="0"/>
          </a:p>
          <a:p>
            <a:pPr marL="0" indent="0">
              <a:buNone/>
            </a:pPr>
            <a:r>
              <a:rPr lang="en-US" sz="1800" b="1" dirty="0" smtClean="0"/>
              <a:t>*</a:t>
            </a:r>
            <a:r>
              <a:rPr lang="en-US" sz="1400" b="1" dirty="0" smtClean="0"/>
              <a:t>Effective </a:t>
            </a:r>
            <a:r>
              <a:rPr lang="en-US" sz="1400" b="1" dirty="0"/>
              <a:t>Discipline for Children (ages 2-5, 6-9, 10-12, and 13-18)-</a:t>
            </a:r>
            <a:r>
              <a:rPr lang="en-US" sz="1400" dirty="0"/>
              <a:t> The purpose of this presentation is to help parents discipline children effectively. Topics include recognizing the characteristics of child development, maintaining good communication, practicing effective methods of discipline, establishing rules and consequences, dealing with aggressive behavior, working with other caregivers, taking care of oneself in order to better care for one's children, and knowing when to seek help. </a:t>
            </a:r>
            <a:r>
              <a:rPr lang="en-US" sz="1400" i="1" dirty="0"/>
              <a:t>Please contact the Military Family Life Counselor at </a:t>
            </a:r>
            <a:r>
              <a:rPr lang="en-US" sz="1400" i="1" dirty="0" smtClean="0"/>
              <a:t>623-238-0565 </a:t>
            </a:r>
            <a:r>
              <a:rPr lang="en-US" sz="1400" i="1" dirty="0"/>
              <a:t>to schedule briefing.</a:t>
            </a:r>
            <a:endParaRPr lang="en-US" sz="1400" dirty="0"/>
          </a:p>
          <a:p>
            <a:pPr marL="0" indent="0">
              <a:buNone/>
            </a:pPr>
            <a:r>
              <a:rPr lang="en-US" sz="1400" dirty="0"/>
              <a:t> </a:t>
            </a:r>
          </a:p>
          <a:p>
            <a:pPr marL="0" indent="0">
              <a:buNone/>
            </a:pPr>
            <a:endParaRPr lang="en-US" sz="1100" dirty="0"/>
          </a:p>
        </p:txBody>
      </p:sp>
      <p:sp>
        <p:nvSpPr>
          <p:cNvPr id="5" name="Title 1"/>
          <p:cNvSpPr txBox="1">
            <a:spLocks/>
          </p:cNvSpPr>
          <p:nvPr/>
        </p:nvSpPr>
        <p:spPr>
          <a:xfrm>
            <a:off x="495300" y="518584"/>
            <a:ext cx="61722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endParaRPr lang="en-US" dirty="0"/>
          </a:p>
        </p:txBody>
      </p:sp>
      <p:sp>
        <p:nvSpPr>
          <p:cNvPr id="6"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Family Support and Parenting</a:t>
            </a:r>
            <a:endParaRPr lang="en-US" sz="2000" dirty="0"/>
          </a:p>
        </p:txBody>
      </p:sp>
      <p:sp>
        <p:nvSpPr>
          <p:cNvPr id="7" name="Rectangle 6"/>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202543" y="82983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7263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76600"/>
            <a:ext cx="6515100" cy="7649632"/>
          </a:xfrm>
        </p:spPr>
        <p:txBody>
          <a:bodyPr>
            <a:noAutofit/>
          </a:bodyPr>
          <a:lstStyle/>
          <a:p>
            <a:pPr marL="0" indent="0">
              <a:buNone/>
            </a:pPr>
            <a:r>
              <a:rPr lang="en-US" sz="1800" b="1" dirty="0" smtClean="0"/>
              <a:t>*</a:t>
            </a:r>
            <a:r>
              <a:rPr lang="en-US" sz="1400" b="1" dirty="0" smtClean="0"/>
              <a:t>From </a:t>
            </a:r>
            <a:r>
              <a:rPr lang="en-US" sz="1400" b="1" dirty="0" err="1"/>
              <a:t>Couplehood</a:t>
            </a:r>
            <a:r>
              <a:rPr lang="en-US" sz="1400" b="1" dirty="0"/>
              <a:t> to Parenthood-</a:t>
            </a:r>
            <a:r>
              <a:rPr lang="en-US" sz="1400" dirty="0"/>
              <a:t> This presentation aims to prepare parents for the transition into parenthood. Topics include ways parents can expect their lives to change after the arrival of a child, possible causes of conflict between new parents, techniques for avoiding conflict before it escalates, tips for making a smooth transition, and strategies for dealing with the deployment of a new father. </a:t>
            </a:r>
            <a:r>
              <a:rPr lang="en-US" sz="1400" i="1" dirty="0"/>
              <a:t>Please contact the Military Family Life Counselor at </a:t>
            </a:r>
            <a:r>
              <a:rPr lang="en-US" sz="1400" i="1" dirty="0" smtClean="0"/>
              <a:t>623-238-0565 to </a:t>
            </a:r>
            <a:r>
              <a:rPr lang="en-US" sz="1400" i="1" dirty="0"/>
              <a:t>schedule briefing</a:t>
            </a:r>
            <a:r>
              <a:rPr lang="en-US" sz="1400" i="1" dirty="0" smtClean="0"/>
              <a:t>.</a:t>
            </a:r>
          </a:p>
          <a:p>
            <a:pPr marL="0" indent="0">
              <a:buNone/>
            </a:pPr>
            <a:endParaRPr lang="en-US" sz="1400" i="1" dirty="0"/>
          </a:p>
          <a:p>
            <a:pPr marL="0" indent="0">
              <a:buNone/>
            </a:pPr>
            <a:r>
              <a:rPr lang="en-US" sz="1800" dirty="0" smtClean="0"/>
              <a:t>*</a:t>
            </a:r>
            <a:r>
              <a:rPr lang="en-US" sz="1400" dirty="0" smtClean="0"/>
              <a:t>K-12 </a:t>
            </a:r>
            <a:r>
              <a:rPr lang="en-US" sz="1400" dirty="0"/>
              <a:t>Education/Exceptional Family Member Program (EFMP)-Workshops can be given on a variety of issues such as:</a:t>
            </a:r>
          </a:p>
          <a:p>
            <a:r>
              <a:rPr lang="en-US" sz="1400" dirty="0"/>
              <a:t>Common Core</a:t>
            </a:r>
          </a:p>
          <a:p>
            <a:r>
              <a:rPr lang="en-US" sz="1400" dirty="0"/>
              <a:t>Military Child Interstate Compact </a:t>
            </a:r>
          </a:p>
          <a:p>
            <a:r>
              <a:rPr lang="en-US" sz="1400" dirty="0"/>
              <a:t>Test Taking Information</a:t>
            </a:r>
          </a:p>
          <a:p>
            <a:r>
              <a:rPr lang="en-US" sz="1400" dirty="0"/>
              <a:t>IEP/504</a:t>
            </a:r>
          </a:p>
          <a:p>
            <a:r>
              <a:rPr lang="en-US" sz="1400" dirty="0"/>
              <a:t>Respite Care</a:t>
            </a:r>
          </a:p>
          <a:p>
            <a:pPr marL="0" indent="0">
              <a:buNone/>
            </a:pPr>
            <a:r>
              <a:rPr lang="en-US" sz="1400" i="1" dirty="0"/>
              <a:t>Please contact the EFMP Coordinator at </a:t>
            </a:r>
            <a:r>
              <a:rPr lang="en-US" sz="1400" i="1" dirty="0" smtClean="0"/>
              <a:t>623-856-7296 to schedule </a:t>
            </a:r>
            <a:r>
              <a:rPr lang="en-US" sz="1400" i="1" dirty="0"/>
              <a:t>any EFMP or education related briefings. </a:t>
            </a:r>
            <a:endParaRPr lang="en-US" sz="1400" dirty="0"/>
          </a:p>
        </p:txBody>
      </p:sp>
      <p:sp>
        <p:nvSpPr>
          <p:cNvPr id="5" name="Title 1"/>
          <p:cNvSpPr txBox="1">
            <a:spLocks/>
          </p:cNvSpPr>
          <p:nvPr/>
        </p:nvSpPr>
        <p:spPr>
          <a:xfrm>
            <a:off x="495300" y="518584"/>
            <a:ext cx="6172200" cy="152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endParaRPr lang="en-US" dirty="0"/>
          </a:p>
        </p:txBody>
      </p:sp>
      <p:sp>
        <p:nvSpPr>
          <p:cNvPr id="6"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Family Support and Parenting</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498" y="776816"/>
            <a:ext cx="3453003" cy="2275455"/>
          </a:xfrm>
          <a:prstGeom prst="rect">
            <a:avLst/>
          </a:prstGeom>
        </p:spPr>
      </p:pic>
      <p:sp>
        <p:nvSpPr>
          <p:cNvPr id="7" name="Rectangle 6"/>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209799" y="8302823"/>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59869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172200" cy="1524000"/>
          </a:xfrm>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335643" y="990600"/>
            <a:ext cx="6270479" cy="7391407"/>
          </a:xfrm>
        </p:spPr>
        <p:txBody>
          <a:bodyPr>
            <a:noAutofit/>
          </a:bodyPr>
          <a:lstStyle/>
          <a:p>
            <a:pPr marL="0" indent="0">
              <a:buNone/>
            </a:pPr>
            <a:r>
              <a:rPr lang="en-US" sz="1800" b="1" dirty="0" smtClean="0"/>
              <a:t>*</a:t>
            </a:r>
            <a:r>
              <a:rPr lang="en-US" sz="1400" b="1" dirty="0" smtClean="0"/>
              <a:t>Smooth </a:t>
            </a:r>
            <a:r>
              <a:rPr lang="en-US" sz="1400" b="1" dirty="0"/>
              <a:t>Move 101 -</a:t>
            </a:r>
            <a:r>
              <a:rPr lang="en-US" sz="1400" dirty="0"/>
              <a:t>Offers  tips on ensuring a successful PCS:  </a:t>
            </a:r>
            <a:r>
              <a:rPr lang="en-US" sz="1400" i="1" dirty="0"/>
              <a:t>Please contact the Airman and Family Readiness Center to schedule this workshop by phone </a:t>
            </a:r>
            <a:r>
              <a:rPr lang="en-US" sz="1400" i="1" dirty="0" smtClean="0"/>
              <a:t>623-856-6550</a:t>
            </a:r>
            <a:endParaRPr lang="en-US" sz="1400" dirty="0"/>
          </a:p>
          <a:p>
            <a:pPr marL="0" indent="0">
              <a:buNone/>
            </a:pPr>
            <a:r>
              <a:rPr lang="en-US" sz="1400" dirty="0"/>
              <a:t> </a:t>
            </a:r>
          </a:p>
          <a:p>
            <a:pPr marL="0" indent="0">
              <a:buNone/>
            </a:pPr>
            <a:r>
              <a:rPr lang="en-US" sz="1800" b="1" dirty="0" smtClean="0"/>
              <a:t>*</a:t>
            </a:r>
            <a:r>
              <a:rPr lang="en-US" sz="1400" b="1" dirty="0" smtClean="0"/>
              <a:t>TRANSITION </a:t>
            </a:r>
            <a:r>
              <a:rPr lang="en-US" sz="1400" b="1" dirty="0"/>
              <a:t>ASSISTANCE 101-</a:t>
            </a:r>
            <a:r>
              <a:rPr lang="en-US" sz="1400" dirty="0"/>
              <a:t> This briefing is designed to inform service members and family members of the requirements and resources available to them during their transition from active duty, guard, or reserve.</a:t>
            </a:r>
            <a:r>
              <a:rPr lang="en-US" sz="1400" i="1" dirty="0"/>
              <a:t> (note: </a:t>
            </a:r>
            <a:r>
              <a:rPr lang="en-US" sz="1400" dirty="0"/>
              <a:t>All separating service members should begin the transition assistance program one year prior to date of separation.  All retiring service members should begin the process two years prior to date of retirement.).  </a:t>
            </a:r>
            <a:r>
              <a:rPr lang="en-US" sz="1400" i="1" dirty="0"/>
              <a:t>Please contact the Airman and Family Readiness Center to schedule this workshop by </a:t>
            </a:r>
            <a:r>
              <a:rPr lang="en-US" sz="1400" i="1" dirty="0" smtClean="0"/>
              <a:t>phone 623-856-6550</a:t>
            </a:r>
            <a:endParaRPr lang="en-US" sz="1400" dirty="0"/>
          </a:p>
          <a:p>
            <a:pPr marL="0" indent="0">
              <a:buNone/>
            </a:pPr>
            <a:r>
              <a:rPr lang="en-US" sz="1400" dirty="0"/>
              <a:t> </a:t>
            </a:r>
            <a:r>
              <a:rPr lang="en-US" sz="1400" i="1" dirty="0"/>
              <a:t> </a:t>
            </a:r>
            <a:endParaRPr lang="en-US" sz="1400" dirty="0"/>
          </a:p>
          <a:p>
            <a:pPr marL="0" indent="0">
              <a:buNone/>
            </a:pPr>
            <a:r>
              <a:rPr lang="en-US" sz="1600" b="1" dirty="0" smtClean="0"/>
              <a:t>*</a:t>
            </a:r>
            <a:r>
              <a:rPr lang="en-US" sz="1400" b="1" dirty="0" smtClean="0"/>
              <a:t>Challenges </a:t>
            </a:r>
            <a:r>
              <a:rPr lang="en-US" sz="1400" b="1" dirty="0"/>
              <a:t>Faced by Dual Military Couples-</a:t>
            </a:r>
            <a:r>
              <a:rPr lang="en-US" sz="1400" dirty="0"/>
              <a:t> When both halves of a couple are in the military, the relationship will have to weather many difficult situations. This presentation highlights the positive aspects of being a dual military couple, the challenges that the couple may face, and the various ways in which they can cope with those challenges. </a:t>
            </a:r>
            <a:r>
              <a:rPr lang="en-US" sz="1400" i="1" dirty="0"/>
              <a:t>Please contact the Military Family Life Counselor </a:t>
            </a:r>
            <a:r>
              <a:rPr lang="en-US" sz="1400" i="1" dirty="0" smtClean="0"/>
              <a:t>at 623-238-0565 </a:t>
            </a:r>
            <a:r>
              <a:rPr lang="en-US" sz="1400" i="1" dirty="0"/>
              <a:t>to schedule briefing.</a:t>
            </a:r>
            <a:endParaRPr lang="en-US" sz="1400" dirty="0"/>
          </a:p>
          <a:p>
            <a:pPr marL="0" indent="0">
              <a:buNone/>
            </a:pPr>
            <a:r>
              <a:rPr lang="en-US" sz="1400" b="1" dirty="0"/>
              <a:t> </a:t>
            </a:r>
            <a:endParaRPr lang="en-US" sz="1400" dirty="0"/>
          </a:p>
          <a:p>
            <a:pPr marL="0" indent="0">
              <a:buNone/>
            </a:pPr>
            <a:endParaRPr lang="en-US" sz="900" dirty="0"/>
          </a:p>
        </p:txBody>
      </p:sp>
      <p:sp>
        <p:nvSpPr>
          <p:cNvPr id="4" name="Title 1"/>
          <p:cNvSpPr txBox="1">
            <a:spLocks/>
          </p:cNvSpPr>
          <p:nvPr/>
        </p:nvSpPr>
        <p:spPr>
          <a:xfrm>
            <a:off x="335643" y="289984"/>
            <a:ext cx="6172200" cy="6244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Military Support </a:t>
            </a:r>
            <a:endParaRPr lang="en-US" sz="2000" b="1" u="sng" dirty="0" smtClean="0"/>
          </a:p>
          <a:p>
            <a:r>
              <a:rPr lang="en-US" sz="2000" b="1" dirty="0" smtClean="0"/>
              <a:t>(</a:t>
            </a:r>
            <a:r>
              <a:rPr lang="en-US" sz="2000" b="1" dirty="0"/>
              <a:t>deployment, relocation, separation, etc.)</a:t>
            </a:r>
            <a:endParaRPr lang="en-US" sz="20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2543" y="8262072"/>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851" y="5539100"/>
            <a:ext cx="3579949" cy="2385700"/>
          </a:xfrm>
          <a:prstGeom prst="rect">
            <a:avLst/>
          </a:prstGeom>
        </p:spPr>
      </p:pic>
    </p:spTree>
    <p:extLst>
      <p:ext uri="{BB962C8B-B14F-4D97-AF65-F5344CB8AC3E}">
        <p14:creationId xmlns:p14="http://schemas.microsoft.com/office/powerpoint/2010/main" val="350913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172200" cy="1524000"/>
          </a:xfrm>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3118411" y="914400"/>
            <a:ext cx="3491340" cy="7406223"/>
          </a:xfrm>
        </p:spPr>
        <p:txBody>
          <a:bodyPr>
            <a:noAutofit/>
          </a:bodyPr>
          <a:lstStyle/>
          <a:p>
            <a:pPr marL="0" indent="0">
              <a:buNone/>
            </a:pPr>
            <a:r>
              <a:rPr lang="en-US" sz="1800" b="1" dirty="0" smtClean="0"/>
              <a:t>*</a:t>
            </a:r>
            <a:r>
              <a:rPr lang="en-US" sz="1400" b="1" dirty="0" smtClean="0"/>
              <a:t>Workshops </a:t>
            </a:r>
            <a:r>
              <a:rPr lang="en-US" sz="1400" b="1" dirty="0"/>
              <a:t>for Military Parents-</a:t>
            </a:r>
            <a:r>
              <a:rPr lang="en-US" sz="1400" dirty="0"/>
              <a:t>The Child and Youth Military Family Life Counselor (MFLC) is available to offer many presentations specific to assisting children of military members.  </a:t>
            </a:r>
            <a:r>
              <a:rPr lang="en-US" sz="1400" i="1" dirty="0"/>
              <a:t>Please contact the Child and Youth MFLC to schedule any family/parenting workshops by phone </a:t>
            </a:r>
            <a:r>
              <a:rPr lang="en-US" sz="1400" i="1" dirty="0" smtClean="0"/>
              <a:t>623-238-0565.</a:t>
            </a:r>
            <a:endParaRPr lang="en-US" sz="1400" dirty="0"/>
          </a:p>
          <a:p>
            <a:pPr marL="0" indent="0">
              <a:buNone/>
            </a:pPr>
            <a:r>
              <a:rPr lang="en-US" sz="1400" dirty="0"/>
              <a:t>Topics include: </a:t>
            </a:r>
          </a:p>
          <a:p>
            <a:r>
              <a:rPr lang="en-US" sz="1400" dirty="0"/>
              <a:t>A Children’s Guide to Coping with Disasters    </a:t>
            </a:r>
          </a:p>
          <a:p>
            <a:r>
              <a:rPr lang="en-US" sz="1400" dirty="0"/>
              <a:t>A Guide to Helping Children Manager Anger</a:t>
            </a:r>
          </a:p>
          <a:p>
            <a:r>
              <a:rPr lang="en-US" sz="1400" dirty="0"/>
              <a:t>Building Resiliency in Children</a:t>
            </a:r>
          </a:p>
          <a:p>
            <a:r>
              <a:rPr lang="en-US" sz="1400" dirty="0"/>
              <a:t>Challenges of Changing Schools</a:t>
            </a:r>
          </a:p>
          <a:p>
            <a:r>
              <a:rPr lang="en-US" sz="1400" dirty="0"/>
              <a:t>Children and Moving</a:t>
            </a:r>
          </a:p>
          <a:p>
            <a:r>
              <a:rPr lang="en-US" sz="1400" dirty="0"/>
              <a:t>Children and Separation Issues of Deployment</a:t>
            </a:r>
          </a:p>
          <a:p>
            <a:r>
              <a:rPr lang="en-US" sz="1400" dirty="0"/>
              <a:t>Helping Children Deal with Deployment</a:t>
            </a:r>
          </a:p>
          <a:p>
            <a:r>
              <a:rPr lang="en-US" sz="1400" dirty="0"/>
              <a:t>Welcome Home: Reconnecting with Your Child After Deployment</a:t>
            </a:r>
          </a:p>
          <a:p>
            <a:r>
              <a:rPr lang="en-US" sz="1400" dirty="0"/>
              <a:t>Communication for Teens</a:t>
            </a:r>
          </a:p>
          <a:p>
            <a:r>
              <a:rPr lang="en-US" sz="1400" dirty="0"/>
              <a:t>Conflict Resolution</a:t>
            </a:r>
          </a:p>
          <a:p>
            <a:r>
              <a:rPr lang="en-US" sz="1400" dirty="0"/>
              <a:t>Dealing with Peer Pressure</a:t>
            </a:r>
          </a:p>
          <a:p>
            <a:r>
              <a:rPr lang="en-US" sz="1400" dirty="0"/>
              <a:t>Stress Management</a:t>
            </a:r>
          </a:p>
          <a:p>
            <a:r>
              <a:rPr lang="en-US" sz="1400" dirty="0"/>
              <a:t>Sibling/Parent Relationships: Building Healthy Relations</a:t>
            </a:r>
          </a:p>
          <a:p>
            <a:r>
              <a:rPr lang="en-US" sz="1400" dirty="0"/>
              <a:t>Teen Dating</a:t>
            </a:r>
            <a:r>
              <a:rPr lang="en-US" sz="1400" i="1" dirty="0"/>
              <a:t>  </a:t>
            </a:r>
            <a:endParaRPr lang="en-US" sz="1400" dirty="0"/>
          </a:p>
          <a:p>
            <a:pPr marL="0" indent="0">
              <a:buNone/>
            </a:pPr>
            <a:endParaRPr lang="en-US" sz="9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Military Support </a:t>
            </a:r>
            <a:endParaRPr lang="en-US" sz="2000" b="1" u="sng" dirty="0" smtClean="0"/>
          </a:p>
          <a:p>
            <a:r>
              <a:rPr lang="en-US" sz="2000" b="1" dirty="0" smtClean="0"/>
              <a:t>(</a:t>
            </a:r>
            <a:r>
              <a:rPr lang="en-US" sz="2000" b="1" dirty="0"/>
              <a:t>deployment, relocation, separation, etc.)</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1" y="1905000"/>
            <a:ext cx="2570962" cy="3831002"/>
          </a:xfrm>
          <a:prstGeom prst="rect">
            <a:avLst/>
          </a:prstGeom>
        </p:spPr>
      </p:pic>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2543" y="8262072"/>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7070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0"/>
            <a:ext cx="6172200" cy="1524000"/>
          </a:xfrm>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342900" y="914400"/>
            <a:ext cx="6172200" cy="7253823"/>
          </a:xfrm>
        </p:spPr>
        <p:txBody>
          <a:bodyPr>
            <a:noAutofit/>
          </a:bodyPr>
          <a:lstStyle/>
          <a:p>
            <a:pPr marL="0" indent="0">
              <a:buNone/>
            </a:pPr>
            <a:r>
              <a:rPr lang="en-US" sz="1800" b="1" dirty="0" smtClean="0"/>
              <a:t>*</a:t>
            </a:r>
            <a:r>
              <a:rPr lang="en-US" sz="1400" b="1" dirty="0" smtClean="0"/>
              <a:t>Workshops </a:t>
            </a:r>
            <a:r>
              <a:rPr lang="en-US" sz="1400" b="1" dirty="0"/>
              <a:t>for Military Members and their Spouses</a:t>
            </a:r>
            <a:r>
              <a:rPr lang="en-US" sz="1400" dirty="0"/>
              <a:t>-The Adult Military Family Life Counselor (MFLC) is available to assist with a variety of workshops addressing unique challenges faced by military members and their families. </a:t>
            </a:r>
            <a:r>
              <a:rPr lang="en-US" sz="1400" i="1" dirty="0"/>
              <a:t>Please contact the Adult MFLC at </a:t>
            </a:r>
            <a:r>
              <a:rPr lang="en-US" sz="1400" i="1" dirty="0" smtClean="0"/>
              <a:t>623-238-0565 to </a:t>
            </a:r>
            <a:r>
              <a:rPr lang="en-US" sz="1400" i="1" dirty="0"/>
              <a:t>schedule any of these briefings (please note these briefings can be conducted on the weekends and after hours and can be included in pre and post deployment family events). </a:t>
            </a:r>
            <a:endParaRPr lang="en-US" sz="1400" dirty="0"/>
          </a:p>
          <a:p>
            <a:r>
              <a:rPr lang="en-US" sz="1400" dirty="0"/>
              <a:t>Combat Related Stress Reactions</a:t>
            </a:r>
          </a:p>
          <a:p>
            <a:r>
              <a:rPr lang="en-US" sz="1400" dirty="0"/>
              <a:t>Post Combat Risk-Taking Behaviors</a:t>
            </a:r>
          </a:p>
          <a:p>
            <a:r>
              <a:rPr lang="en-US" sz="1400" dirty="0"/>
              <a:t>Coping with Challenges of Transitioning Home</a:t>
            </a:r>
          </a:p>
          <a:p>
            <a:r>
              <a:rPr lang="en-US" sz="1400" dirty="0"/>
              <a:t>From Combat to Home</a:t>
            </a:r>
          </a:p>
          <a:p>
            <a:r>
              <a:rPr lang="en-US" sz="1400" dirty="0"/>
              <a:t>Family Reunion-Deployment </a:t>
            </a:r>
            <a:r>
              <a:rPr lang="en-US" sz="1400" dirty="0" smtClean="0"/>
              <a:t>Reintegration</a:t>
            </a:r>
            <a:endParaRPr lang="en-US" sz="1400" dirty="0"/>
          </a:p>
          <a:p>
            <a:r>
              <a:rPr lang="en-US" sz="1400" dirty="0"/>
              <a:t>Maintaining a Healthy Marriage During Deployment</a:t>
            </a:r>
          </a:p>
          <a:p>
            <a:r>
              <a:rPr lang="en-US" sz="1400" dirty="0"/>
              <a:t>Making Marriage Work After Deployment</a:t>
            </a:r>
          </a:p>
          <a:p>
            <a:r>
              <a:rPr lang="en-US" sz="1400" dirty="0"/>
              <a:t>Reigniting the Passion After Deployment</a:t>
            </a:r>
          </a:p>
          <a:p>
            <a:r>
              <a:rPr lang="en-US" sz="1400" dirty="0"/>
              <a:t>The Military Spouse-Commander and Chief on the Home Front</a:t>
            </a:r>
          </a:p>
          <a:p>
            <a:r>
              <a:rPr lang="en-US" sz="1400" dirty="0"/>
              <a:t>Parenting Skills for the Single Service Member</a:t>
            </a:r>
          </a:p>
          <a:p>
            <a:r>
              <a:rPr lang="en-US" sz="1400" dirty="0"/>
              <a:t>Pre-deployment and the Single Service Member</a:t>
            </a:r>
          </a:p>
          <a:p>
            <a:r>
              <a:rPr lang="en-US" sz="1400" dirty="0"/>
              <a:t>Coping with Challenges While on R &amp; R</a:t>
            </a:r>
          </a:p>
          <a:p>
            <a:r>
              <a:rPr lang="en-US" sz="1400" dirty="0"/>
              <a:t>Coping with Transitions</a:t>
            </a:r>
          </a:p>
          <a:p>
            <a:r>
              <a:rPr lang="en-US" sz="1400" dirty="0"/>
              <a:t>Deployment Survival </a:t>
            </a:r>
          </a:p>
          <a:p>
            <a:r>
              <a:rPr lang="en-US" sz="1400" dirty="0" smtClean="0"/>
              <a:t>Reintegration</a:t>
            </a:r>
            <a:endParaRPr lang="en-US" sz="1400" dirty="0"/>
          </a:p>
          <a:p>
            <a:r>
              <a:rPr lang="en-US" sz="1400" dirty="0"/>
              <a:t>Issues Family Face When the Military Member Deploys</a:t>
            </a:r>
          </a:p>
          <a:p>
            <a:pPr marL="0" indent="0">
              <a:buNone/>
            </a:pPr>
            <a:endParaRPr lang="en-US" sz="9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Military Support </a:t>
            </a:r>
            <a:endParaRPr lang="en-US" sz="2000" b="1" u="sng" dirty="0" smtClean="0"/>
          </a:p>
          <a:p>
            <a:r>
              <a:rPr lang="en-US" sz="2000" b="1" dirty="0" smtClean="0"/>
              <a:t>(</a:t>
            </a:r>
            <a:r>
              <a:rPr lang="en-US" sz="2000" b="1" dirty="0"/>
              <a:t>deployment, relocation, separation, etc.)</a:t>
            </a:r>
            <a:endParaRPr lang="en-US" sz="2000" dirty="0"/>
          </a:p>
        </p:txBody>
      </p:sp>
      <p:sp>
        <p:nvSpPr>
          <p:cNvPr id="5" name="Rectangle 4"/>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202543"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023" y="6553200"/>
            <a:ext cx="3253377" cy="1626689"/>
          </a:xfrm>
          <a:prstGeom prst="rect">
            <a:avLst/>
          </a:prstGeom>
        </p:spPr>
      </p:pic>
    </p:spTree>
    <p:extLst>
      <p:ext uri="{BB962C8B-B14F-4D97-AF65-F5344CB8AC3E}">
        <p14:creationId xmlns:p14="http://schemas.microsoft.com/office/powerpoint/2010/main" val="3204420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438400"/>
            <a:ext cx="6172200" cy="1524000"/>
          </a:xfrm>
        </p:spPr>
        <p:txBody>
          <a:bodyPr>
            <a:normAutofit/>
          </a:bodyPr>
          <a:lstStyle/>
          <a:p>
            <a:r>
              <a:rPr lang="en-US" dirty="0"/>
              <a:t/>
            </a:r>
            <a:br>
              <a:rPr lang="en-US" dirty="0"/>
            </a:br>
            <a:endParaRPr lang="en-US" dirty="0"/>
          </a:p>
        </p:txBody>
      </p:sp>
      <p:sp>
        <p:nvSpPr>
          <p:cNvPr id="3" name="Content Placeholder 2"/>
          <p:cNvSpPr>
            <a:spLocks noGrp="1"/>
          </p:cNvSpPr>
          <p:nvPr>
            <p:ph idx="1"/>
          </p:nvPr>
        </p:nvSpPr>
        <p:spPr>
          <a:xfrm>
            <a:off x="342900" y="776816"/>
            <a:ext cx="6172200" cy="5100581"/>
          </a:xfrm>
        </p:spPr>
        <p:txBody>
          <a:bodyPr>
            <a:normAutofit fontScale="55000" lnSpcReduction="20000"/>
          </a:bodyPr>
          <a:lstStyle/>
          <a:p>
            <a:pPr marL="0" indent="0">
              <a:buNone/>
            </a:pPr>
            <a:r>
              <a:rPr lang="en-US" sz="3800" b="1" dirty="0" smtClean="0"/>
              <a:t>*</a:t>
            </a:r>
            <a:r>
              <a:rPr lang="en-US" sz="2900" b="1" dirty="0" smtClean="0"/>
              <a:t>Employment </a:t>
            </a:r>
            <a:r>
              <a:rPr lang="en-US" sz="2900" b="1" dirty="0"/>
              <a:t>assistance Workshops-</a:t>
            </a:r>
            <a:r>
              <a:rPr lang="en-US" sz="2900" dirty="0"/>
              <a:t>Are designed for transitioning service members, civilians, and family members.  The workshops will supply participants with a tool box to assist them with job hunting skills, resume writing techniques, and interview skills.  The workshops can be tailored towards the audience. Workshops are available in the following areas:  </a:t>
            </a:r>
          </a:p>
          <a:p>
            <a:r>
              <a:rPr lang="en-US" sz="2900" dirty="0"/>
              <a:t>Writing a Winning Resume</a:t>
            </a:r>
          </a:p>
          <a:p>
            <a:r>
              <a:rPr lang="en-US" sz="2900" dirty="0"/>
              <a:t>Tips on Writing a Federal Resume</a:t>
            </a:r>
          </a:p>
          <a:p>
            <a:r>
              <a:rPr lang="en-US" sz="2900" dirty="0"/>
              <a:t>Interview with Confidents</a:t>
            </a:r>
          </a:p>
          <a:p>
            <a:pPr marL="0" indent="0">
              <a:buNone/>
            </a:pPr>
            <a:r>
              <a:rPr lang="en-US" sz="2900" dirty="0"/>
              <a:t>Please contact the Airman and Family Readiness Center to schedule this workshop by phone </a:t>
            </a:r>
            <a:r>
              <a:rPr lang="en-US" sz="2900" dirty="0" smtClean="0"/>
              <a:t>623-856-6550.</a:t>
            </a:r>
            <a:endParaRPr lang="en-US" sz="2900" dirty="0"/>
          </a:p>
          <a:p>
            <a:pPr marL="0" indent="0">
              <a:buNone/>
            </a:pPr>
            <a:r>
              <a:rPr lang="en-US" sz="2900" dirty="0"/>
              <a:t> </a:t>
            </a:r>
          </a:p>
          <a:p>
            <a:pPr marL="0" indent="0">
              <a:buNone/>
            </a:pPr>
            <a:r>
              <a:rPr lang="en-US" sz="3800" b="1" dirty="0" smtClean="0"/>
              <a:t>*</a:t>
            </a:r>
            <a:r>
              <a:rPr lang="en-US" sz="2900" b="1" dirty="0" smtClean="0"/>
              <a:t>PERSONAL </a:t>
            </a:r>
            <a:r>
              <a:rPr lang="en-US" sz="2900" b="1" dirty="0"/>
              <a:t>FINANCIAL MANAGEMENT</a:t>
            </a:r>
            <a:r>
              <a:rPr lang="en-US" sz="2900" dirty="0"/>
              <a:t>-  Offers information, education and counseling to help individuals reach and maintain financial stability and realize financial goals. Workshops are available in the following areas:</a:t>
            </a:r>
          </a:p>
          <a:p>
            <a:r>
              <a:rPr lang="en-US" sz="2900" dirty="0"/>
              <a:t>Money &amp; Credit Management Class</a:t>
            </a:r>
          </a:p>
          <a:p>
            <a:r>
              <a:rPr lang="en-US" sz="2900" dirty="0"/>
              <a:t>Budget Analysis </a:t>
            </a:r>
          </a:p>
          <a:p>
            <a:r>
              <a:rPr lang="en-US" sz="2900" dirty="0"/>
              <a:t>Home Buyer’s Seminar</a:t>
            </a:r>
          </a:p>
          <a:p>
            <a:r>
              <a:rPr lang="en-US" sz="2900" dirty="0"/>
              <a:t>Savings and Investing </a:t>
            </a:r>
          </a:p>
          <a:p>
            <a:pPr marL="0" indent="0">
              <a:buNone/>
            </a:pPr>
            <a:r>
              <a:rPr lang="en-US" sz="2900" dirty="0"/>
              <a:t>Please contact the Airman and Family Readiness Center to schedule this workshop by phone 623-856-6550</a:t>
            </a:r>
            <a:r>
              <a:rPr lang="en-US" sz="2900" dirty="0" smtClean="0"/>
              <a:t>.</a:t>
            </a:r>
            <a:r>
              <a:rPr lang="en-US" sz="2900" dirty="0"/>
              <a:t> </a:t>
            </a:r>
          </a:p>
          <a:p>
            <a:endParaRPr lang="en-US" dirty="0"/>
          </a:p>
        </p:txBody>
      </p:sp>
      <p:sp>
        <p:nvSpPr>
          <p:cNvPr id="5"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Employment and Finances</a:t>
            </a:r>
            <a:endParaRPr lang="en-US" sz="20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9800" y="8352787"/>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570" y="6091872"/>
            <a:ext cx="3070860" cy="2046440"/>
          </a:xfrm>
          <a:prstGeom prst="rect">
            <a:avLst/>
          </a:prstGeom>
        </p:spPr>
      </p:pic>
    </p:spTree>
    <p:extLst>
      <p:ext uri="{BB962C8B-B14F-4D97-AF65-F5344CB8AC3E}">
        <p14:creationId xmlns:p14="http://schemas.microsoft.com/office/powerpoint/2010/main" val="3014758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990600"/>
            <a:ext cx="6553200" cy="6034617"/>
          </a:xfrm>
        </p:spPr>
        <p:txBody>
          <a:bodyPr/>
          <a:lstStyle/>
          <a:p>
            <a:pPr marL="0" indent="0">
              <a:buNone/>
            </a:pPr>
            <a:r>
              <a:rPr lang="en-US" sz="1800" dirty="0" smtClean="0"/>
              <a:t>*</a:t>
            </a:r>
            <a:r>
              <a:rPr lang="en-US" sz="1400" dirty="0" smtClean="0"/>
              <a:t>Unit </a:t>
            </a:r>
            <a:r>
              <a:rPr lang="en-US" sz="1400" dirty="0"/>
              <a:t>tailored briefings can be delivered to address current concerns or trends. Training can include sexual assault prevention measures, available reporting options, and overview of support resources.  C</a:t>
            </a:r>
            <a:r>
              <a:rPr lang="en-US" sz="1400" i="1" dirty="0"/>
              <a:t>ontact the installation SAPR Office at </a:t>
            </a:r>
            <a:r>
              <a:rPr lang="en-US" sz="1400" i="1" dirty="0" smtClean="0"/>
              <a:t>623-856-4878 </a:t>
            </a:r>
            <a:r>
              <a:rPr lang="en-US" sz="1400" i="1" dirty="0"/>
              <a:t>to schedule briefing. </a:t>
            </a:r>
            <a:endParaRPr lang="en-US" sz="1400" dirty="0"/>
          </a:p>
          <a:p>
            <a:pPr marL="0" indent="0">
              <a:buNone/>
            </a:pPr>
            <a:endParaRPr lang="en-US" dirty="0"/>
          </a:p>
        </p:txBody>
      </p:sp>
      <p:sp>
        <p:nvSpPr>
          <p:cNvPr id="4" name="Rectangle 3"/>
          <p:cNvSpPr/>
          <p:nvPr/>
        </p:nvSpPr>
        <p:spPr>
          <a:xfrm>
            <a:off x="609600" y="457200"/>
            <a:ext cx="5638800" cy="369332"/>
          </a:xfrm>
          <a:prstGeom prst="rect">
            <a:avLst/>
          </a:prstGeom>
        </p:spPr>
        <p:txBody>
          <a:bodyPr wrap="square">
            <a:spAutoFit/>
          </a:bodyPr>
          <a:lstStyle/>
          <a:p>
            <a:pPr algn="ctr"/>
            <a:r>
              <a:rPr lang="en-US" b="1" u="sng" dirty="0"/>
              <a:t>Sexual Assault Prevention and </a:t>
            </a:r>
            <a:r>
              <a:rPr lang="en-US" b="1" u="sng" dirty="0" smtClean="0"/>
              <a:t>Response (SARC)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57" y="2362200"/>
            <a:ext cx="5681563" cy="3843933"/>
          </a:xfrm>
          <a:prstGeom prst="rect">
            <a:avLst/>
          </a:prstGeom>
        </p:spPr>
      </p:pic>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057400" y="8276587"/>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4541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143000"/>
            <a:ext cx="6172200" cy="1524000"/>
          </a:xfrm>
        </p:spPr>
        <p:txBody>
          <a:bodyPr/>
          <a:lstStyle/>
          <a:p>
            <a:r>
              <a:rPr lang="en-US" dirty="0"/>
              <a:t/>
            </a:r>
            <a:br>
              <a:rPr lang="en-US" dirty="0"/>
            </a:br>
            <a:endParaRPr lang="en-US" dirty="0"/>
          </a:p>
        </p:txBody>
      </p:sp>
      <p:sp>
        <p:nvSpPr>
          <p:cNvPr id="3" name="Content Placeholder 2"/>
          <p:cNvSpPr>
            <a:spLocks noGrp="1"/>
          </p:cNvSpPr>
          <p:nvPr>
            <p:ph idx="1"/>
          </p:nvPr>
        </p:nvSpPr>
        <p:spPr>
          <a:xfrm>
            <a:off x="342900" y="685800"/>
            <a:ext cx="6172200" cy="7620000"/>
          </a:xfrm>
        </p:spPr>
        <p:txBody>
          <a:bodyPr>
            <a:normAutofit lnSpcReduction="10000"/>
          </a:bodyPr>
          <a:lstStyle/>
          <a:p>
            <a:pPr marL="0" indent="0">
              <a:buNone/>
            </a:pPr>
            <a:r>
              <a:rPr lang="en-US" sz="1800" b="1" dirty="0" smtClean="0"/>
              <a:t>*</a:t>
            </a:r>
            <a:r>
              <a:rPr lang="en-US" sz="1400" b="1" dirty="0" smtClean="0"/>
              <a:t>Air </a:t>
            </a:r>
            <a:r>
              <a:rPr lang="en-US" sz="1400" b="1" dirty="0"/>
              <a:t>Force resilience training- </a:t>
            </a:r>
            <a:r>
              <a:rPr lang="en-US" sz="1400" dirty="0"/>
              <a:t>is designed to sustain a thriving resilient Air Force Community that fosters mental, physical, social, and spiritual fitness.  Air Force resilience training modules can be delivered by your unit Resilience Training Assistant (RTA). You can also request unit/audience tailored resilience training to be delivered by an installation Master Resilience Trainer.   See below for current list of Resilience Skill sets and goal of each lesson. </a:t>
            </a:r>
            <a:r>
              <a:rPr lang="en-US" sz="1400" i="1" dirty="0"/>
              <a:t>For a current list of RTAs or to arrange for a guest Master Resilience Trainer and unit </a:t>
            </a:r>
            <a:r>
              <a:rPr lang="en-US" sz="1400" i="1" dirty="0" smtClean="0"/>
              <a:t>tailored training please contact the Community Support Coordinator at 623-856-2716. </a:t>
            </a:r>
          </a:p>
          <a:p>
            <a:pPr marL="0" indent="0">
              <a:buNone/>
            </a:pPr>
            <a:endParaRPr lang="en-US" sz="1400" dirty="0"/>
          </a:p>
          <a:p>
            <a:pPr marL="0" indent="0">
              <a:buNone/>
            </a:pPr>
            <a:r>
              <a:rPr lang="en-US" sz="1800" b="1" dirty="0" smtClean="0"/>
              <a:t>*</a:t>
            </a:r>
            <a:r>
              <a:rPr lang="en-US" sz="1400" b="1" dirty="0" smtClean="0"/>
              <a:t>Counting </a:t>
            </a:r>
            <a:r>
              <a:rPr lang="en-US" sz="1400" b="1" dirty="0"/>
              <a:t>Blessings-</a:t>
            </a:r>
            <a:r>
              <a:rPr lang="en-US" sz="1400" dirty="0"/>
              <a:t>The goal of Counting Blessings is to build positive thinking, help you cope with the daily hassles and stress, and improve quality of life</a:t>
            </a:r>
            <a:r>
              <a:rPr lang="en-US" sz="1400" dirty="0" smtClean="0"/>
              <a:t>.</a:t>
            </a:r>
          </a:p>
          <a:p>
            <a:pPr marL="0" indent="0">
              <a:buNone/>
            </a:pPr>
            <a:endParaRPr lang="en-US" sz="1400" dirty="0"/>
          </a:p>
          <a:p>
            <a:pPr marL="0" indent="0">
              <a:buNone/>
            </a:pPr>
            <a:r>
              <a:rPr lang="en-US" sz="1400" b="1" dirty="0"/>
              <a:t> </a:t>
            </a:r>
            <a:r>
              <a:rPr lang="en-US" sz="1800" b="1" dirty="0" smtClean="0"/>
              <a:t>*</a:t>
            </a:r>
            <a:r>
              <a:rPr lang="en-US" sz="1400" b="1" dirty="0" smtClean="0"/>
              <a:t>ABC-</a:t>
            </a:r>
            <a:r>
              <a:rPr lang="en-US" sz="1400" dirty="0" smtClean="0"/>
              <a:t>The </a:t>
            </a:r>
            <a:r>
              <a:rPr lang="en-US" sz="1400" dirty="0"/>
              <a:t>goal of ABC is to examine how your thoughts contributed to your Reactions. ABC can help assess if you thoughts were helpful in the particular situation and can help you think about how to approach future similar situations</a:t>
            </a:r>
            <a:r>
              <a:rPr lang="en-US" sz="1400" dirty="0" smtClean="0"/>
              <a:t>.</a:t>
            </a:r>
          </a:p>
          <a:p>
            <a:pPr marL="0" indent="0">
              <a:buNone/>
            </a:pPr>
            <a:endParaRPr lang="en-US" sz="1400" dirty="0"/>
          </a:p>
          <a:p>
            <a:pPr marL="0" indent="0">
              <a:buNone/>
            </a:pPr>
            <a:r>
              <a:rPr lang="en-US" sz="1800" b="1" dirty="0" smtClean="0"/>
              <a:t>*</a:t>
            </a:r>
            <a:r>
              <a:rPr lang="en-US" sz="1400" b="1" dirty="0" smtClean="0"/>
              <a:t>Balance </a:t>
            </a:r>
            <a:r>
              <a:rPr lang="en-US" sz="1400" b="1" dirty="0"/>
              <a:t>Your Thinking-</a:t>
            </a:r>
            <a:r>
              <a:rPr lang="en-US" sz="1400" dirty="0"/>
              <a:t>Sometimes our thoughts can bias our viewpoint, leading to patterns of reactions that are unproductive.</a:t>
            </a:r>
            <a:r>
              <a:rPr lang="en-US" sz="1400" b="1" dirty="0"/>
              <a:t> </a:t>
            </a:r>
            <a:r>
              <a:rPr lang="en-US" sz="1400" dirty="0"/>
              <a:t>Balance Your Thinking allows you to examine the evidence and determine if you are missing critical information</a:t>
            </a:r>
            <a:r>
              <a:rPr lang="en-US" sz="1400" dirty="0" smtClean="0"/>
              <a:t>.</a:t>
            </a:r>
          </a:p>
          <a:p>
            <a:pPr marL="0" indent="0">
              <a:buNone/>
            </a:pPr>
            <a:endParaRPr lang="en-US" sz="1400" dirty="0"/>
          </a:p>
          <a:p>
            <a:pPr marL="0" indent="0">
              <a:buNone/>
            </a:pPr>
            <a:r>
              <a:rPr lang="en-US" sz="1800" b="1" dirty="0" smtClean="0"/>
              <a:t>*</a:t>
            </a:r>
            <a:r>
              <a:rPr lang="en-US" sz="1400" b="1" dirty="0" smtClean="0"/>
              <a:t>Check </a:t>
            </a:r>
            <a:r>
              <a:rPr lang="en-US" sz="1400" b="1" dirty="0"/>
              <a:t>Your Playbook-</a:t>
            </a:r>
            <a:r>
              <a:rPr lang="en-US" sz="1400" dirty="0"/>
              <a:t>The goal of Check your Playbook is to discover patterns in your thoughts or reactions that might interfere with your goals or productivity</a:t>
            </a:r>
            <a:r>
              <a:rPr lang="en-US" sz="1400" dirty="0" smtClean="0"/>
              <a:t>.</a:t>
            </a:r>
          </a:p>
          <a:p>
            <a:pPr marL="0" indent="0">
              <a:buNone/>
            </a:pPr>
            <a:endParaRPr lang="en-US" sz="1400" dirty="0"/>
          </a:p>
          <a:p>
            <a:pPr marL="0" indent="0">
              <a:buNone/>
            </a:pPr>
            <a:r>
              <a:rPr lang="en-US" sz="1800" b="1" dirty="0" smtClean="0"/>
              <a:t>*</a:t>
            </a:r>
            <a:r>
              <a:rPr lang="en-US" sz="1400" b="1" dirty="0" smtClean="0"/>
              <a:t>Good </a:t>
            </a:r>
            <a:r>
              <a:rPr lang="en-US" sz="1400" b="1" dirty="0"/>
              <a:t>Listening and Active Constructive Responding-</a:t>
            </a:r>
            <a:r>
              <a:rPr lang="en-US" sz="1400" dirty="0"/>
              <a:t>The goal of Active Constructive Responding is to express involvement, excitement, or enthusiasm about another person’s positive event. The goal of Good Listening is to make someone feel safe in speaking to you as a confidante</a:t>
            </a:r>
            <a:r>
              <a:rPr lang="en-US" sz="1400" dirty="0" smtClean="0"/>
              <a:t>.</a:t>
            </a:r>
          </a:p>
          <a:p>
            <a:pPr marL="0" indent="0">
              <a:buNone/>
            </a:pPr>
            <a:endParaRPr lang="en-US" sz="1400" dirty="0" smtClean="0"/>
          </a:p>
          <a:p>
            <a:pPr marL="0" indent="0">
              <a:buNone/>
            </a:pPr>
            <a:r>
              <a:rPr lang="en-US" sz="1800" b="1" dirty="0"/>
              <a:t> </a:t>
            </a:r>
            <a:r>
              <a:rPr lang="en-US" sz="1800" b="1" dirty="0" smtClean="0"/>
              <a:t>*</a:t>
            </a:r>
            <a:r>
              <a:rPr lang="en-US" sz="1400" b="1" dirty="0" smtClean="0"/>
              <a:t>Interpersonal </a:t>
            </a:r>
            <a:r>
              <a:rPr lang="en-US" sz="1400" b="1" dirty="0"/>
              <a:t>Problem Solving-</a:t>
            </a:r>
            <a:r>
              <a:rPr lang="en-US" sz="1400" dirty="0"/>
              <a:t>The goal of Interpersonal Problem Solving is to help confront problems in manner that still shows respect for the relationship. It lowers the intensity and makes it easier for two people to find a resolution to the problem or come to an understanding or compromise they can each live with.</a:t>
            </a:r>
          </a:p>
          <a:p>
            <a:pPr marL="0" indent="0">
              <a:buNone/>
            </a:pPr>
            <a:endParaRPr lang="en-US" sz="14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Resiliency Skill Sets</a:t>
            </a:r>
            <a:endParaRPr lang="en-US" sz="2000" dirty="0"/>
          </a:p>
        </p:txBody>
      </p:sp>
      <p:sp>
        <p:nvSpPr>
          <p:cNvPr id="5" name="Rectangle 4"/>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209800"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25117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143000"/>
            <a:ext cx="6172200" cy="1524000"/>
          </a:xfrm>
        </p:spPr>
        <p:txBody>
          <a:bodyPr/>
          <a:lstStyle/>
          <a:p>
            <a:r>
              <a:rPr lang="en-US" dirty="0"/>
              <a:t/>
            </a:r>
            <a:br>
              <a:rPr lang="en-US" dirty="0"/>
            </a:br>
            <a:endParaRPr lang="en-US" dirty="0"/>
          </a:p>
        </p:txBody>
      </p:sp>
      <p:sp>
        <p:nvSpPr>
          <p:cNvPr id="3" name="Content Placeholder 2"/>
          <p:cNvSpPr>
            <a:spLocks noGrp="1"/>
          </p:cNvSpPr>
          <p:nvPr>
            <p:ph idx="1"/>
          </p:nvPr>
        </p:nvSpPr>
        <p:spPr>
          <a:xfrm>
            <a:off x="145143" y="3373712"/>
            <a:ext cx="6553200" cy="7620000"/>
          </a:xfrm>
        </p:spPr>
        <p:txBody>
          <a:bodyPr>
            <a:normAutofit/>
          </a:bodyPr>
          <a:lstStyle/>
          <a:p>
            <a:pPr marL="0" indent="0">
              <a:buNone/>
            </a:pPr>
            <a:endParaRPr lang="en-US" sz="1400" dirty="0"/>
          </a:p>
          <a:p>
            <a:pPr marL="0" indent="0">
              <a:buNone/>
            </a:pPr>
            <a:r>
              <a:rPr lang="en-US" sz="1800" b="1" dirty="0" smtClean="0"/>
              <a:t>*</a:t>
            </a:r>
            <a:r>
              <a:rPr lang="en-US" sz="1400" b="1" dirty="0" smtClean="0"/>
              <a:t>Accomplishing </a:t>
            </a:r>
            <a:r>
              <a:rPr lang="en-US" sz="1400" b="1" dirty="0"/>
              <a:t>Goals-</a:t>
            </a:r>
            <a:r>
              <a:rPr lang="en-US" sz="1400" dirty="0"/>
              <a:t>Accomplishing Goals gives us a sense of purpose and a feeling of control over our lives.</a:t>
            </a:r>
          </a:p>
          <a:p>
            <a:pPr marL="0" indent="0">
              <a:buNone/>
            </a:pPr>
            <a:endParaRPr lang="en-US" sz="1400" dirty="0"/>
          </a:p>
          <a:p>
            <a:pPr marL="0" indent="0">
              <a:buNone/>
            </a:pPr>
            <a:r>
              <a:rPr lang="en-US" sz="1800" b="1" dirty="0" smtClean="0"/>
              <a:t>*</a:t>
            </a:r>
            <a:r>
              <a:rPr lang="en-US" sz="1400" b="1" dirty="0" smtClean="0"/>
              <a:t>Acceptance-</a:t>
            </a:r>
            <a:r>
              <a:rPr lang="en-US" sz="1400" dirty="0" smtClean="0"/>
              <a:t>The </a:t>
            </a:r>
            <a:r>
              <a:rPr lang="en-US" sz="1400" dirty="0"/>
              <a:t>goal of Acceptance is to acknowledge that sometimes there are negative aspects of events you can’t control.  Rather than avoiding, acknowledge the discomfort so you focus on taking action.</a:t>
            </a:r>
          </a:p>
          <a:p>
            <a:pPr marL="0" indent="0">
              <a:buNone/>
            </a:pPr>
            <a:endParaRPr lang="en-US" sz="1400" dirty="0"/>
          </a:p>
          <a:p>
            <a:pPr marL="0" indent="0">
              <a:buNone/>
            </a:pPr>
            <a:r>
              <a:rPr lang="en-US" sz="1400" b="1" dirty="0"/>
              <a:t> </a:t>
            </a:r>
            <a:r>
              <a:rPr lang="en-US" sz="1800" b="1" dirty="0" smtClean="0"/>
              <a:t>*</a:t>
            </a:r>
            <a:r>
              <a:rPr lang="en-US" sz="1400" b="1" dirty="0" smtClean="0"/>
              <a:t>Spiritual </a:t>
            </a:r>
            <a:r>
              <a:rPr lang="en-US" sz="1400" b="1" dirty="0"/>
              <a:t>Resilience-</a:t>
            </a:r>
            <a:r>
              <a:rPr lang="en-US" sz="1400" dirty="0"/>
              <a:t>The goal of Spiritual Resilience is to promote an understanding of spiritual resilience and provide an opportunity for students to strengthen their spiritual fitness. </a:t>
            </a:r>
          </a:p>
          <a:p>
            <a:pPr marL="0" indent="0">
              <a:buNone/>
            </a:pPr>
            <a:endParaRPr lang="en-US" sz="1400" dirty="0"/>
          </a:p>
          <a:p>
            <a:pPr marL="0" indent="0">
              <a:buNone/>
            </a:pPr>
            <a:r>
              <a:rPr lang="en-US" sz="1800" b="1" dirty="0" smtClean="0"/>
              <a:t>*</a:t>
            </a:r>
            <a:r>
              <a:rPr lang="en-US" sz="1400" b="1" dirty="0" smtClean="0"/>
              <a:t>Physical </a:t>
            </a:r>
            <a:r>
              <a:rPr lang="en-US" sz="1400" b="1" dirty="0"/>
              <a:t>Foundation: Fuel for Resilience-</a:t>
            </a:r>
            <a:r>
              <a:rPr lang="en-US" sz="1400" dirty="0"/>
              <a:t>Our physical well-being is strongly linked to our resilience and emotional well-being. The Physical Foundation of Resilience focuses on healthy nutrition and sleep management to ensure optimal performance</a:t>
            </a:r>
            <a:r>
              <a:rPr lang="en-US" sz="1400" dirty="0" smtClean="0"/>
              <a:t>.</a:t>
            </a:r>
          </a:p>
          <a:p>
            <a:pPr marL="0" indent="0">
              <a:buNone/>
            </a:pPr>
            <a:endParaRPr lang="en-US" sz="1400" dirty="0"/>
          </a:p>
          <a:p>
            <a:pPr marL="0" indent="0">
              <a:buNone/>
            </a:pPr>
            <a:r>
              <a:rPr lang="en-US" sz="1400" dirty="0" smtClean="0"/>
              <a:t>For additional information, check out </a:t>
            </a:r>
            <a:r>
              <a:rPr lang="en-US" sz="1400" dirty="0">
                <a:hlinkClick r:id="rId2"/>
              </a:rPr>
              <a:t>http://</a:t>
            </a:r>
            <a:r>
              <a:rPr lang="en-US" sz="1400" dirty="0" smtClean="0">
                <a:hlinkClick r:id="rId2"/>
              </a:rPr>
              <a:t>wingmantoolkit.org</a:t>
            </a:r>
            <a:endParaRPr lang="en-US" sz="1400" dirty="0" smtClean="0"/>
          </a:p>
          <a:p>
            <a:pPr marL="0" indent="0">
              <a:buNone/>
            </a:pPr>
            <a:endParaRPr lang="en-US" sz="14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Resiliency Skill Sets</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280" y="776816"/>
            <a:ext cx="3901440" cy="2596896"/>
          </a:xfrm>
          <a:prstGeom prst="rect">
            <a:avLst/>
          </a:prstGeom>
        </p:spPr>
      </p:pic>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202543"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4"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6649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6172200" cy="624416"/>
          </a:xfrm>
        </p:spPr>
        <p:txBody>
          <a:bodyPr>
            <a:normAutofit/>
          </a:bodyPr>
          <a:lstStyle/>
          <a:p>
            <a:r>
              <a:rPr lang="en-US" sz="2000" b="1" u="sng" dirty="0" smtClean="0"/>
              <a:t>Health and Wellness</a:t>
            </a:r>
            <a:endParaRPr lang="en-US" sz="2000" dirty="0"/>
          </a:p>
        </p:txBody>
      </p:sp>
      <p:sp>
        <p:nvSpPr>
          <p:cNvPr id="3" name="Content Placeholder 2"/>
          <p:cNvSpPr>
            <a:spLocks noGrp="1"/>
          </p:cNvSpPr>
          <p:nvPr>
            <p:ph idx="1"/>
          </p:nvPr>
        </p:nvSpPr>
        <p:spPr>
          <a:xfrm>
            <a:off x="152400" y="685800"/>
            <a:ext cx="6553200" cy="7449807"/>
          </a:xfrm>
        </p:spPr>
        <p:txBody>
          <a:bodyPr>
            <a:normAutofit fontScale="92500" lnSpcReduction="10000"/>
          </a:bodyPr>
          <a:lstStyle/>
          <a:p>
            <a:pPr marL="0" indent="0">
              <a:buNone/>
            </a:pPr>
            <a:r>
              <a:rPr lang="en-US" sz="1500" b="1" dirty="0" smtClean="0"/>
              <a:t>*Comprehensive </a:t>
            </a:r>
            <a:r>
              <a:rPr lang="en-US" sz="1500" b="1" dirty="0"/>
              <a:t>Airman Fitness Physical Resiliency Overview</a:t>
            </a:r>
            <a:r>
              <a:rPr lang="en-US" sz="1500" dirty="0"/>
              <a:t>-  </a:t>
            </a:r>
            <a:r>
              <a:rPr lang="en-US" sz="1500" b="1" dirty="0"/>
              <a:t>20 Minute Brief</a:t>
            </a:r>
            <a:r>
              <a:rPr lang="en-US" sz="1500" dirty="0"/>
              <a:t> on tips to ensure Physical Resiliency with an overview of Supplement Safety.  We will discuss the DOD Website for Operation Supplement Safety and educate Airmen on how to get up to date accurate information on all supplements enabling informed usage decisions.  Please contact the </a:t>
            </a:r>
            <a:r>
              <a:rPr lang="en-US" sz="1500" dirty="0" smtClean="0"/>
              <a:t>HAWC @ 623-856-3830</a:t>
            </a:r>
            <a:endParaRPr lang="en-US" sz="1500" dirty="0"/>
          </a:p>
          <a:p>
            <a:pPr marL="0" indent="0">
              <a:buNone/>
            </a:pPr>
            <a:r>
              <a:rPr lang="en-US" sz="1500" dirty="0"/>
              <a:t> </a:t>
            </a:r>
          </a:p>
          <a:p>
            <a:pPr marL="0" indent="0">
              <a:buNone/>
            </a:pPr>
            <a:r>
              <a:rPr lang="en-US" sz="1500" b="1" dirty="0" smtClean="0"/>
              <a:t>*HAWC </a:t>
            </a:r>
            <a:r>
              <a:rPr lang="en-US" sz="1500" b="1" dirty="0"/>
              <a:t>Services Brief</a:t>
            </a:r>
            <a:r>
              <a:rPr lang="en-US" sz="1500" dirty="0"/>
              <a:t>- </a:t>
            </a:r>
            <a:r>
              <a:rPr lang="en-US" sz="1500" b="1" dirty="0"/>
              <a:t>10 Minute Brief</a:t>
            </a:r>
            <a:r>
              <a:rPr lang="en-US" sz="1500" dirty="0"/>
              <a:t> providing an overview of services available from the Health and Wellness Center in the Area of Nutrition, Physical Fitness, Tobacco Cessation, Weight Management, and Disease Management. Please contact the HAWC @ 623-856-3830</a:t>
            </a:r>
            <a:endParaRPr lang="en-US" sz="1500" dirty="0" smtClean="0"/>
          </a:p>
          <a:p>
            <a:pPr marL="0" indent="0">
              <a:buNone/>
            </a:pPr>
            <a:r>
              <a:rPr lang="en-US" sz="1500" dirty="0"/>
              <a:t> </a:t>
            </a:r>
          </a:p>
          <a:p>
            <a:pPr marL="0" indent="0">
              <a:buNone/>
            </a:pPr>
            <a:r>
              <a:rPr lang="en-US" sz="1500" b="1" dirty="0" smtClean="0"/>
              <a:t>*Performance </a:t>
            </a:r>
            <a:r>
              <a:rPr lang="en-US" sz="1500" b="1" dirty="0"/>
              <a:t>Nutrition Brief-  90 Minute Brief  on </a:t>
            </a:r>
            <a:r>
              <a:rPr lang="en-US" sz="1500" dirty="0"/>
              <a:t>fueling your body for performance.  This brief teaches nutrition for energy management that enables participants to optimize metabolism and ensure peak performance. This class is designed for our Active Duty, Guard and Reserve warrior athletes and anyone who wants more energy each day!  This class is a PREREQUISITE for the Bod Pod; however, only military members can utilize the Bod Pod.  This is an interactive class and we ask that you have a minimum of 25 Members attending the brief, along with access to Power Point and an area for teaching props. Please contact the HAWC @ 623-856-3830 </a:t>
            </a:r>
            <a:endParaRPr lang="en-US" sz="1500" dirty="0" smtClean="0"/>
          </a:p>
          <a:p>
            <a:pPr marL="0" indent="0">
              <a:buNone/>
            </a:pPr>
            <a:endParaRPr lang="en-US" sz="1500" b="1" dirty="0"/>
          </a:p>
          <a:p>
            <a:pPr marL="0" indent="0">
              <a:buNone/>
            </a:pPr>
            <a:r>
              <a:rPr lang="en-US" sz="1500" b="1" dirty="0" smtClean="0"/>
              <a:t>*Tobacco </a:t>
            </a:r>
            <a:r>
              <a:rPr lang="en-US" sz="1500" b="1" dirty="0"/>
              <a:t>Cessation Brief-  20 Minute Brief on </a:t>
            </a:r>
            <a:r>
              <a:rPr lang="en-US" sz="1500" dirty="0"/>
              <a:t>why we use tobacco, the reasons that it can be so hard to QUIT and how it affects a Units Mission Readiness.  An overview of local free options and tools to be long term successful QUITING will be presented along with a discussion of available Tobacco Cessation Medications Side effects and availability. HAWC @ 623-856-3830</a:t>
            </a:r>
          </a:p>
          <a:p>
            <a:pPr marL="0" indent="0">
              <a:buNone/>
            </a:pPr>
            <a:r>
              <a:rPr lang="en-US" sz="1500" dirty="0"/>
              <a:t> </a:t>
            </a:r>
          </a:p>
          <a:p>
            <a:pPr marL="0" indent="0">
              <a:buNone/>
            </a:pPr>
            <a:r>
              <a:rPr lang="en-US" sz="1500" b="1" dirty="0" smtClean="0"/>
              <a:t>*Alcohol </a:t>
            </a:r>
            <a:r>
              <a:rPr lang="en-US" sz="1500" b="1" dirty="0"/>
              <a:t>101: Tolerance, Myths/Facts, Basic Education</a:t>
            </a:r>
            <a:r>
              <a:rPr lang="en-US" sz="1500" dirty="0"/>
              <a:t>- Learn how to minimize the negative consequences of substance related mishaps to the individual, family, and </a:t>
            </a:r>
            <a:r>
              <a:rPr lang="en-US" sz="1500" dirty="0" smtClean="0"/>
              <a:t>organization. </a:t>
            </a:r>
            <a:r>
              <a:rPr lang="en-US" sz="1500" dirty="0"/>
              <a:t>Please contact the </a:t>
            </a:r>
            <a:r>
              <a:rPr lang="en-US" sz="1500" dirty="0" smtClean="0"/>
              <a:t>ADAPT @ </a:t>
            </a:r>
            <a:r>
              <a:rPr lang="en-US" sz="1500" dirty="0"/>
              <a:t>623-856-7979.</a:t>
            </a:r>
          </a:p>
          <a:p>
            <a:pPr marL="0" indent="0">
              <a:buNone/>
            </a:pPr>
            <a:endParaRPr lang="en-US" sz="1500" b="1" dirty="0"/>
          </a:p>
          <a:p>
            <a:pPr marL="0" indent="0">
              <a:buNone/>
            </a:pPr>
            <a:r>
              <a:rPr lang="en-US" sz="1500" b="1" dirty="0" smtClean="0"/>
              <a:t>*How </a:t>
            </a:r>
            <a:r>
              <a:rPr lang="en-US" sz="1500" b="1" dirty="0"/>
              <a:t>to Improve Sleep</a:t>
            </a:r>
            <a:r>
              <a:rPr lang="en-US" sz="1500" dirty="0"/>
              <a:t>- Learn about proper sleep hygiene techniques needed to obtain a deep, restorative night’s rest.  Please contact the Mental Health Clinic </a:t>
            </a:r>
            <a:r>
              <a:rPr lang="en-US" sz="1500" dirty="0" smtClean="0"/>
              <a:t>@ 623-856-7979.</a:t>
            </a:r>
            <a:endParaRPr lang="en-US" sz="1500" dirty="0"/>
          </a:p>
          <a:p>
            <a:pPr marL="0" indent="0">
              <a:buNone/>
            </a:pPr>
            <a:r>
              <a:rPr lang="en-US" sz="1500" dirty="0"/>
              <a:t> </a:t>
            </a:r>
          </a:p>
          <a:p>
            <a:pPr marL="0" indent="0">
              <a:buNone/>
            </a:pPr>
            <a:endParaRPr lang="en-US" sz="1600" i="1" dirty="0"/>
          </a:p>
          <a:p>
            <a:pPr marL="0" indent="0">
              <a:buNone/>
            </a:pPr>
            <a:endParaRPr lang="en-US" sz="1600" dirty="0"/>
          </a:p>
          <a:p>
            <a:pPr marL="0" indent="0">
              <a:buNone/>
            </a:pPr>
            <a:endParaRPr lang="en-US" sz="16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103065" y="8455223"/>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47837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94959"/>
            <a:ext cx="6553200" cy="8077200"/>
          </a:xfrm>
        </p:spPr>
        <p:txBody>
          <a:bodyPr>
            <a:noAutofit/>
          </a:bodyPr>
          <a:lstStyle/>
          <a:p>
            <a:pPr marL="0" indent="0">
              <a:buNone/>
            </a:pPr>
            <a:r>
              <a:rPr lang="en-US" sz="1800" b="1" dirty="0" smtClean="0"/>
              <a:t>*</a:t>
            </a:r>
            <a:r>
              <a:rPr lang="en-US" sz="1400" b="1" dirty="0" smtClean="0"/>
              <a:t>Occupational </a:t>
            </a:r>
            <a:r>
              <a:rPr lang="en-US" sz="1400" b="1" dirty="0"/>
              <a:t>Stress-</a:t>
            </a:r>
            <a:r>
              <a:rPr lang="en-US" sz="1400" dirty="0"/>
              <a:t>Learn how to better identify and characterize your sources of stress and learn new, more productive skills for stress management.  Areas of topics available for discussion are emotional management, dealing with environmental factors, communication, and goal setting. Please contact the Mental Health Clinic </a:t>
            </a:r>
            <a:r>
              <a:rPr lang="en-US" sz="1400" dirty="0" smtClean="0"/>
              <a:t> </a:t>
            </a:r>
            <a:r>
              <a:rPr lang="en-US" sz="1400" dirty="0"/>
              <a:t>@ 623-856-7579 to schedule </a:t>
            </a:r>
            <a:r>
              <a:rPr lang="en-US" sz="1400" dirty="0" smtClean="0"/>
              <a:t>briefing.</a:t>
            </a:r>
            <a:endParaRPr lang="en-US" sz="1400" dirty="0"/>
          </a:p>
          <a:p>
            <a:pPr marL="0" indent="0">
              <a:buNone/>
            </a:pPr>
            <a:r>
              <a:rPr lang="en-US" sz="1400" dirty="0"/>
              <a:t> </a:t>
            </a:r>
          </a:p>
          <a:p>
            <a:pPr marL="0" indent="0">
              <a:buNone/>
            </a:pPr>
            <a:r>
              <a:rPr lang="en-US" sz="1800" b="1" dirty="0" smtClean="0"/>
              <a:t>*</a:t>
            </a:r>
            <a:r>
              <a:rPr lang="en-US" sz="1400" b="1" dirty="0" smtClean="0"/>
              <a:t>Stress </a:t>
            </a:r>
            <a:r>
              <a:rPr lang="en-US" sz="1400" b="1" dirty="0"/>
              <a:t>Management </a:t>
            </a:r>
            <a:r>
              <a:rPr lang="en-US" sz="1400" b="1" dirty="0" smtClean="0"/>
              <a:t>-</a:t>
            </a:r>
            <a:r>
              <a:rPr lang="en-US" sz="1400" dirty="0" smtClean="0"/>
              <a:t>Learn </a:t>
            </a:r>
            <a:r>
              <a:rPr lang="en-US" sz="1400" dirty="0"/>
              <a:t>relaxation techniques, ways to challenge your thinking, and problem solving skills to lead to a greater stress tolerance level and improved self-care. Please contact the Mental Health Clinic  @ </a:t>
            </a:r>
            <a:r>
              <a:rPr lang="en-US" sz="1400" dirty="0" smtClean="0"/>
              <a:t>623-856-7579 </a:t>
            </a:r>
            <a:r>
              <a:rPr lang="en-US" sz="1400" dirty="0"/>
              <a:t>to schedule </a:t>
            </a:r>
            <a:r>
              <a:rPr lang="en-US" sz="1400" dirty="0" smtClean="0"/>
              <a:t>briefing.</a:t>
            </a:r>
            <a:endParaRPr lang="en-US" sz="1400" dirty="0"/>
          </a:p>
          <a:p>
            <a:pPr marL="0" indent="0">
              <a:buNone/>
            </a:pPr>
            <a:endParaRPr lang="en-US" sz="1400" dirty="0"/>
          </a:p>
          <a:p>
            <a:pPr marL="0" indent="0">
              <a:buNone/>
            </a:pPr>
            <a:r>
              <a:rPr lang="en-US" sz="1600" b="1" dirty="0"/>
              <a:t>*</a:t>
            </a:r>
            <a:r>
              <a:rPr lang="en-US" sz="1400" b="1" dirty="0"/>
              <a:t> </a:t>
            </a:r>
            <a:r>
              <a:rPr lang="en-US" sz="1400" b="1" dirty="0" smtClean="0"/>
              <a:t>Balancing </a:t>
            </a:r>
            <a:r>
              <a:rPr lang="en-US" sz="1400" b="1" dirty="0"/>
              <a:t>Work and Personal Life </a:t>
            </a:r>
            <a:r>
              <a:rPr lang="en-US" sz="1400" dirty="0"/>
              <a:t>-A hectic, unbalanced lifestyle can prevent enjoyment of personal relationships, interfere with productivity at work and harm our health. This seminar helps participants assess how their numerous roles can be managed to create an integrated life. Please contact the </a:t>
            </a:r>
            <a:r>
              <a:rPr lang="en-US" sz="1400" dirty="0" smtClean="0"/>
              <a:t>Family Advocacy Clinic @ 623-856-3417.</a:t>
            </a:r>
            <a:endParaRPr lang="en-US" sz="1400" dirty="0"/>
          </a:p>
          <a:p>
            <a:pPr marL="0" indent="0">
              <a:buNone/>
            </a:pPr>
            <a:r>
              <a:rPr lang="en-US" sz="1400" dirty="0"/>
              <a:t> </a:t>
            </a:r>
          </a:p>
          <a:p>
            <a:pPr marL="0" indent="0">
              <a:buNone/>
            </a:pPr>
            <a:r>
              <a:rPr lang="en-US" sz="1800" b="1" dirty="0" smtClean="0"/>
              <a:t>*</a:t>
            </a:r>
            <a:r>
              <a:rPr lang="en-US" sz="1400" b="1" dirty="0" smtClean="0"/>
              <a:t>Burnout </a:t>
            </a:r>
            <a:r>
              <a:rPr lang="en-US" sz="1400" b="1" dirty="0"/>
              <a:t>and Stress Management </a:t>
            </a:r>
            <a:r>
              <a:rPr lang="en-US" sz="1400" dirty="0"/>
              <a:t>-When someone experiences stress, or when stress lasts too long, it can be harmful; burnout is one possible outcome. This seminar addresses ways to prevent burnout. Please contact the Mental Health Clinic  @ 623-856-7579 to schedule briefing.</a:t>
            </a:r>
          </a:p>
          <a:p>
            <a:pPr marL="0" indent="0">
              <a:buNone/>
            </a:pPr>
            <a:r>
              <a:rPr lang="en-US" sz="1400" dirty="0"/>
              <a:t> </a:t>
            </a:r>
          </a:p>
          <a:p>
            <a:pPr marL="0" indent="0">
              <a:buNone/>
            </a:pPr>
            <a:r>
              <a:rPr lang="en-US" sz="1800" b="1" dirty="0" smtClean="0"/>
              <a:t>*</a:t>
            </a:r>
            <a:r>
              <a:rPr lang="en-US" sz="1400" b="1" dirty="0" smtClean="0"/>
              <a:t>Contending </a:t>
            </a:r>
            <a:r>
              <a:rPr lang="en-US" sz="1400" b="1" dirty="0"/>
              <a:t>with Change </a:t>
            </a:r>
            <a:r>
              <a:rPr lang="en-US" sz="1400" dirty="0"/>
              <a:t>-The seminar is designed to help participants understand the effects of change, assess their own attitudes about change, and learn practical techniques for dealing with </a:t>
            </a:r>
            <a:r>
              <a:rPr lang="en-US" sz="1400" dirty="0" smtClean="0"/>
              <a:t>change. </a:t>
            </a:r>
            <a:r>
              <a:rPr lang="en-US" sz="1400" dirty="0"/>
              <a:t>Please contact the Mental Health Clinic  @ 623-856-7579 to schedule briefing.</a:t>
            </a:r>
          </a:p>
          <a:p>
            <a:pPr marL="0" indent="0">
              <a:buNone/>
            </a:pPr>
            <a:endParaRPr lang="en-US" sz="10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Stress and Change Management</a:t>
            </a:r>
            <a:endParaRPr lang="en-US" sz="20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2543"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4368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990600"/>
            <a:ext cx="3276600" cy="3777041"/>
          </a:xfrm>
        </p:spPr>
        <p:txBody>
          <a:bodyPr>
            <a:noAutofit/>
          </a:bodyPr>
          <a:lstStyle/>
          <a:p>
            <a:pPr marL="0" indent="0">
              <a:buNone/>
            </a:pPr>
            <a:r>
              <a:rPr lang="en-US" sz="1800" b="1" dirty="0" smtClean="0"/>
              <a:t>*</a:t>
            </a:r>
            <a:r>
              <a:rPr lang="en-US" sz="1400" b="1" dirty="0" smtClean="0"/>
              <a:t>Ups </a:t>
            </a:r>
            <a:r>
              <a:rPr lang="en-US" sz="1400" b="1" dirty="0"/>
              <a:t>and Downs of the Holiday Season </a:t>
            </a:r>
            <a:r>
              <a:rPr lang="en-US" sz="1400" dirty="0"/>
              <a:t>-During the holiday, expectations about the “way it should be” and reality often collide. This seminar explores how to cope with the pressures of the holiday season, and offers strategies to reduce stress. Please contact the Mental Health Clinic  @ 623-856-7579 to schedule briefing.</a:t>
            </a:r>
          </a:p>
          <a:p>
            <a:pPr marL="0" indent="0">
              <a:buNone/>
            </a:pPr>
            <a:endParaRPr lang="en-US" sz="1800" b="1" dirty="0" smtClean="0"/>
          </a:p>
          <a:p>
            <a:pPr marL="0" indent="0">
              <a:buNone/>
            </a:pPr>
            <a:r>
              <a:rPr lang="en-US" sz="1800" b="1" dirty="0" smtClean="0"/>
              <a:t>*</a:t>
            </a:r>
            <a:r>
              <a:rPr lang="en-US" sz="1400" b="1" dirty="0" smtClean="0"/>
              <a:t>Life </a:t>
            </a:r>
            <a:r>
              <a:rPr lang="en-US" sz="1400" b="1" dirty="0"/>
              <a:t>in Balance: Relaxation and Stress Relief-</a:t>
            </a:r>
            <a:r>
              <a:rPr lang="en-US" sz="1400" dirty="0"/>
              <a:t> Objectives for this presentation include maintaining a good work/life balance, identifying stressors, recognizing the signs and symptoms of stress, practicing stress management strategies, reducing overall stress, and developing relaxation skills. Please contact the Mental Health Clinic  @ 623-856-7579 to schedule briefing.</a:t>
            </a:r>
          </a:p>
          <a:p>
            <a:pPr marL="0" indent="0">
              <a:buNone/>
            </a:pPr>
            <a:r>
              <a:rPr lang="en-US" sz="1400" b="1" dirty="0"/>
              <a:t> </a:t>
            </a:r>
            <a:endParaRPr lang="en-US" sz="1400" dirty="0"/>
          </a:p>
          <a:p>
            <a:pPr marL="0" indent="0">
              <a:buNone/>
            </a:pPr>
            <a:endParaRPr lang="en-US" sz="1000"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Stress and Change Management</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657" y="2057400"/>
            <a:ext cx="3032760" cy="4191000"/>
          </a:xfrm>
          <a:prstGeom prst="rect">
            <a:avLst/>
          </a:prstGeom>
        </p:spPr>
      </p:pic>
      <p:sp>
        <p:nvSpPr>
          <p:cNvPr id="5" name="Rectangle 4"/>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209800"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6884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352800"/>
            <a:ext cx="6172200" cy="3733800"/>
          </a:xfrm>
        </p:spPr>
        <p:txBody>
          <a:bodyPr>
            <a:normAutofit/>
          </a:bodyPr>
          <a:lstStyle/>
          <a:p>
            <a:pPr marL="0" indent="0">
              <a:buNone/>
            </a:pPr>
            <a:r>
              <a:rPr lang="en-US" sz="1800" b="1" dirty="0" smtClean="0"/>
              <a:t>*</a:t>
            </a:r>
            <a:r>
              <a:rPr lang="en-US" sz="1400" b="1" dirty="0" smtClean="0"/>
              <a:t>Anger </a:t>
            </a:r>
            <a:r>
              <a:rPr lang="en-US" sz="1400" b="1" dirty="0"/>
              <a:t>Happens</a:t>
            </a:r>
            <a:r>
              <a:rPr lang="en-US" sz="1400" b="1" i="1" dirty="0"/>
              <a:t>-</a:t>
            </a:r>
            <a:r>
              <a:rPr lang="en-US" sz="1400" dirty="0"/>
              <a:t> Anger can lead to behaviors we regret, and it can also affect our health. This presentation focuses on understanding what happens to us when anger is triggered, and ways to address our strong reactions.</a:t>
            </a:r>
            <a:r>
              <a:rPr lang="en-US" sz="1400" i="1" dirty="0"/>
              <a:t> Please contact Family Advocacy to schedule this briefing @</a:t>
            </a:r>
            <a:r>
              <a:rPr lang="en-US" sz="1400" b="1" dirty="0"/>
              <a:t> </a:t>
            </a:r>
            <a:r>
              <a:rPr lang="en-US" sz="1400" i="1" dirty="0"/>
              <a:t>623-856-3417.</a:t>
            </a:r>
            <a:endParaRPr lang="en-US" sz="1400" dirty="0"/>
          </a:p>
          <a:p>
            <a:pPr marL="0" indent="0">
              <a:buNone/>
            </a:pPr>
            <a:r>
              <a:rPr lang="en-US" sz="1400" dirty="0"/>
              <a:t> </a:t>
            </a:r>
          </a:p>
          <a:p>
            <a:pPr marL="0" indent="0">
              <a:buNone/>
            </a:pPr>
            <a:r>
              <a:rPr lang="en-US" sz="1800" b="1" dirty="0" smtClean="0"/>
              <a:t>*</a:t>
            </a:r>
            <a:r>
              <a:rPr lang="en-US" sz="1400" b="1" dirty="0" smtClean="0"/>
              <a:t>Anger </a:t>
            </a:r>
            <a:r>
              <a:rPr lang="en-US" sz="1400" b="1" dirty="0"/>
              <a:t>Management- </a:t>
            </a:r>
            <a:r>
              <a:rPr lang="en-US" sz="1400" dirty="0"/>
              <a:t>This presentation is geared towards adults who need help managing anger. Topics include defining anger, identifying one's "anger style," increasing self control through personal awareness, practicing techniques to manage one's own anger, and adopting new strategies to calm other angry people.</a:t>
            </a:r>
            <a:r>
              <a:rPr lang="en-US" sz="1400" i="1" dirty="0"/>
              <a:t> Please contact the Military Family Life Counselor at </a:t>
            </a:r>
            <a:r>
              <a:rPr lang="en-US" sz="1400" i="1" dirty="0" smtClean="0"/>
              <a:t>623-856-0565 </a:t>
            </a:r>
            <a:r>
              <a:rPr lang="en-US" sz="1400" i="1" dirty="0"/>
              <a:t>to schedule briefing</a:t>
            </a:r>
            <a:r>
              <a:rPr lang="en-US" sz="1400" i="1" dirty="0" smtClean="0"/>
              <a:t>.</a:t>
            </a:r>
            <a:endParaRPr lang="en-US"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Anger Management</a:t>
            </a:r>
            <a:endParaRPr lang="en-US"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133" y="791328"/>
            <a:ext cx="3245734" cy="2332872"/>
          </a:xfrm>
          <a:prstGeom prst="rect">
            <a:avLst/>
          </a:prstGeom>
        </p:spPr>
      </p:pic>
      <p:sp>
        <p:nvSpPr>
          <p:cNvPr id="8" name="Rectangle 7"/>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2057400"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79099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6172200" cy="6553200"/>
          </a:xfrm>
        </p:spPr>
        <p:txBody>
          <a:bodyPr>
            <a:normAutofit/>
          </a:bodyPr>
          <a:lstStyle/>
          <a:p>
            <a:pPr marL="0" indent="0">
              <a:buNone/>
            </a:pPr>
            <a:r>
              <a:rPr lang="en-US" sz="1400" b="1" dirty="0" smtClean="0"/>
              <a:t>*Depression</a:t>
            </a:r>
            <a:r>
              <a:rPr lang="en-US" sz="1400" b="1" dirty="0"/>
              <a:t>: </a:t>
            </a:r>
            <a:r>
              <a:rPr lang="en-US" sz="1400" i="1" dirty="0"/>
              <a:t>What It Is and How to Help </a:t>
            </a:r>
            <a:r>
              <a:rPr lang="en-US" sz="1400" dirty="0"/>
              <a:t>-The primary focus of this seminar is to educate participants about the warning signs and dangers of depression, and how it can be treated. </a:t>
            </a:r>
            <a:r>
              <a:rPr lang="en-US" sz="1400" i="1" dirty="0"/>
              <a:t>Please call the </a:t>
            </a:r>
            <a:r>
              <a:rPr lang="en-US" sz="1400" i="1" dirty="0" smtClean="0"/>
              <a:t>Mental Health at 623-856-7579 to </a:t>
            </a:r>
            <a:r>
              <a:rPr lang="en-US" sz="1400" i="1" dirty="0"/>
              <a:t>schedule briefing.</a:t>
            </a:r>
            <a:r>
              <a:rPr lang="en-US" sz="1400" dirty="0"/>
              <a:t>  </a:t>
            </a:r>
          </a:p>
          <a:p>
            <a:pPr marL="0" indent="0">
              <a:buNone/>
            </a:pPr>
            <a:r>
              <a:rPr lang="en-US" sz="1400" dirty="0"/>
              <a:t>  </a:t>
            </a:r>
          </a:p>
          <a:p>
            <a:pPr marL="0" indent="0">
              <a:buNone/>
            </a:pPr>
            <a:r>
              <a:rPr lang="en-US" sz="1400" b="1" dirty="0" smtClean="0"/>
              <a:t>*Stress </a:t>
            </a:r>
            <a:r>
              <a:rPr lang="en-US" sz="1400" b="1" dirty="0"/>
              <a:t>and Trauma Exposure: </a:t>
            </a:r>
            <a:r>
              <a:rPr lang="en-US" sz="1400" i="1" dirty="0"/>
              <a:t>Strategies for Coping-</a:t>
            </a:r>
            <a:r>
              <a:rPr lang="en-US" sz="1400" dirty="0"/>
              <a:t>Those individuals who work with victims and survivors of traumatic events may experience strong reactions as a result of hearing about or helping those who’ve been affected by trauma. This presentation is designed to offer information about strategies to prevent and manage the effects of “secondary trauma.” </a:t>
            </a:r>
            <a:r>
              <a:rPr lang="en-US" sz="1400" i="1" dirty="0"/>
              <a:t>Please call the </a:t>
            </a:r>
            <a:r>
              <a:rPr lang="en-US" sz="1400" i="1" dirty="0" smtClean="0"/>
              <a:t>Mental Health at 623-856-7579 to </a:t>
            </a:r>
            <a:r>
              <a:rPr lang="en-US" sz="1400" i="1" dirty="0"/>
              <a:t>schedule briefing.</a:t>
            </a:r>
            <a:r>
              <a:rPr lang="en-US" sz="1400" dirty="0"/>
              <a:t>  </a:t>
            </a:r>
          </a:p>
          <a:p>
            <a:pPr marL="0" indent="0">
              <a:buNone/>
            </a:pPr>
            <a:r>
              <a:rPr lang="en-US" sz="1400" dirty="0"/>
              <a:t> </a:t>
            </a:r>
          </a:p>
          <a:p>
            <a:pPr marL="0" indent="0">
              <a:buNone/>
            </a:pPr>
            <a:r>
              <a:rPr lang="en-US" sz="1400" b="1" dirty="0" smtClean="0"/>
              <a:t>*Domestic </a:t>
            </a:r>
            <a:r>
              <a:rPr lang="en-US" sz="1400" b="1" dirty="0"/>
              <a:t>Violence: </a:t>
            </a:r>
            <a:r>
              <a:rPr lang="en-US" sz="1400" i="1" dirty="0"/>
              <a:t>Effects on the Workplace. </a:t>
            </a:r>
            <a:r>
              <a:rPr lang="en-US" sz="1400" dirty="0"/>
              <a:t>Domestic violence affects the individual employee, and has an impact on the workplace as well. This presentation identifies those potential effects, and suggests approaches that colleagues and agencies can take to address the issue. </a:t>
            </a:r>
            <a:r>
              <a:rPr lang="en-US" sz="1400" i="1" dirty="0"/>
              <a:t>Please contact Family Advocacy to schedule this briefing @</a:t>
            </a:r>
            <a:r>
              <a:rPr lang="en-US" sz="1400" b="1" dirty="0"/>
              <a:t> </a:t>
            </a:r>
            <a:r>
              <a:rPr lang="en-US" sz="1400" i="1" dirty="0"/>
              <a:t>623-856-3417.</a:t>
            </a:r>
            <a:endParaRPr lang="en-US" sz="1400" dirty="0"/>
          </a:p>
          <a:p>
            <a:pPr marL="0" indent="0">
              <a:buNone/>
            </a:pPr>
            <a:r>
              <a:rPr lang="en-US" sz="1400" dirty="0"/>
              <a:t> </a:t>
            </a:r>
          </a:p>
          <a:p>
            <a:pPr marL="0" indent="0">
              <a:buNone/>
            </a:pPr>
            <a:r>
              <a:rPr lang="en-US" sz="1400" b="1" dirty="0" smtClean="0"/>
              <a:t>*Dynamics </a:t>
            </a:r>
            <a:r>
              <a:rPr lang="en-US" sz="1400" b="1" dirty="0"/>
              <a:t>of Addiction </a:t>
            </a:r>
            <a:r>
              <a:rPr lang="en-US" sz="1400" dirty="0"/>
              <a:t>-Addiction is a topic that is often associated with substance abuse, but many behaviors can also become addictive, including shopping, working, and computer use, to name a few. This presentation looks at a range of addictive behaviors, the differences between a habit and an addiction, and the steps in changing behavior. </a:t>
            </a:r>
            <a:r>
              <a:rPr lang="en-US" sz="1400" i="1" dirty="0"/>
              <a:t>Please call </a:t>
            </a:r>
            <a:r>
              <a:rPr lang="en-US" sz="1400" i="1" dirty="0" smtClean="0"/>
              <a:t>ADAPT at 623-856-7579 to </a:t>
            </a:r>
            <a:r>
              <a:rPr lang="en-US" sz="1400" i="1" dirty="0"/>
              <a:t>schedule briefing.</a:t>
            </a:r>
            <a:r>
              <a:rPr lang="en-US" sz="1400" dirty="0"/>
              <a:t> </a:t>
            </a:r>
          </a:p>
          <a:p>
            <a:endParaRPr lang="en-US" dirty="0"/>
          </a:p>
        </p:txBody>
      </p:sp>
      <p:sp>
        <p:nvSpPr>
          <p:cNvPr id="4" name="Rectangle 3"/>
          <p:cNvSpPr/>
          <p:nvPr/>
        </p:nvSpPr>
        <p:spPr>
          <a:xfrm>
            <a:off x="2286000" y="370897"/>
            <a:ext cx="2388090" cy="369332"/>
          </a:xfrm>
          <a:prstGeom prst="rect">
            <a:avLst/>
          </a:prstGeom>
        </p:spPr>
        <p:txBody>
          <a:bodyPr wrap="none">
            <a:spAutoFit/>
          </a:bodyPr>
          <a:lstStyle/>
          <a:p>
            <a:r>
              <a:rPr lang="en-US" b="1" u="sng" dirty="0"/>
              <a:t>Mental Health Services</a:t>
            </a:r>
            <a:endParaRPr lang="en-US"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24314" y="8352787"/>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66388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71" y="776816"/>
            <a:ext cx="6172200" cy="6034617"/>
          </a:xfrm>
        </p:spPr>
        <p:txBody>
          <a:bodyPr>
            <a:normAutofit/>
          </a:bodyPr>
          <a:lstStyle/>
          <a:p>
            <a:pPr marL="0" indent="0">
              <a:buNone/>
            </a:pPr>
            <a:r>
              <a:rPr lang="en-US" sz="1800" b="1" dirty="0" smtClean="0"/>
              <a:t>*</a:t>
            </a:r>
            <a:r>
              <a:rPr lang="en-US" sz="1400" b="1" dirty="0" err="1" smtClean="0"/>
              <a:t>Surivor’s</a:t>
            </a:r>
            <a:r>
              <a:rPr lang="en-US" sz="1400" b="1" dirty="0" smtClean="0"/>
              <a:t> </a:t>
            </a:r>
            <a:r>
              <a:rPr lang="en-US" sz="1400" b="1" dirty="0"/>
              <a:t>Guilt-</a:t>
            </a:r>
            <a:r>
              <a:rPr lang="en-US" sz="1400" dirty="0"/>
              <a:t> The goal of this presentation is to teach people how to comfort the bereaved. Topics include the stages of grief, physical and emotional reactions to grief, the characteristics and effects of survivor's guilt, tips for helping grieving people, and special considerations for when the bereaved is a long distance away.  </a:t>
            </a:r>
            <a:r>
              <a:rPr lang="en-US" sz="1400" i="1" dirty="0"/>
              <a:t>Please contact the Military Family Life Counselor at </a:t>
            </a:r>
            <a:r>
              <a:rPr lang="en-US" sz="1400" i="1" dirty="0" smtClean="0"/>
              <a:t>623-856-0565 </a:t>
            </a:r>
            <a:r>
              <a:rPr lang="en-US" sz="1400" i="1" dirty="0"/>
              <a:t>to schedule briefing.</a:t>
            </a:r>
            <a:r>
              <a:rPr lang="en-US" sz="1400" dirty="0"/>
              <a:t> </a:t>
            </a:r>
          </a:p>
          <a:p>
            <a:pPr marL="0" indent="0">
              <a:buNone/>
            </a:pPr>
            <a:r>
              <a:rPr lang="en-US" sz="1400" dirty="0"/>
              <a:t> </a:t>
            </a:r>
          </a:p>
          <a:p>
            <a:pPr marL="0" indent="0">
              <a:buNone/>
            </a:pPr>
            <a:r>
              <a:rPr lang="en-US" sz="1800" b="1" dirty="0" smtClean="0"/>
              <a:t>*</a:t>
            </a:r>
            <a:r>
              <a:rPr lang="en-US" sz="1400" b="1" dirty="0" smtClean="0"/>
              <a:t>Supporting </a:t>
            </a:r>
            <a:r>
              <a:rPr lang="en-US" sz="1400" b="1" dirty="0"/>
              <a:t>the Bereaved at Home and Down Range-</a:t>
            </a:r>
            <a:r>
              <a:rPr lang="en-US" sz="1400" dirty="0"/>
              <a:t> Objectives for this presentation include understanding the symptoms and effects of survivor's guilt, developing coping strategies, and utilizing tips for helping children and adolescents recover.  </a:t>
            </a:r>
            <a:r>
              <a:rPr lang="en-US" sz="1400" i="1" dirty="0"/>
              <a:t>Please contact the Military Family Life Counselor </a:t>
            </a:r>
            <a:r>
              <a:rPr lang="en-US" sz="1400" i="1" dirty="0" smtClean="0"/>
              <a:t>at 623-856-0565 to </a:t>
            </a:r>
            <a:r>
              <a:rPr lang="en-US" sz="1400" i="1" dirty="0"/>
              <a:t>schedule briefing.</a:t>
            </a:r>
            <a:r>
              <a:rPr lang="en-US" sz="1400" dirty="0"/>
              <a:t> </a:t>
            </a:r>
          </a:p>
          <a:p>
            <a:endParaRPr lang="en-US"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Grief</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991" y="4585017"/>
            <a:ext cx="4889504" cy="2639568"/>
          </a:xfrm>
          <a:prstGeom prst="rect">
            <a:avLst/>
          </a:prstGeom>
        </p:spPr>
      </p:pic>
      <p:sp>
        <p:nvSpPr>
          <p:cNvPr id="7" name="Rectangle 6"/>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202543"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9121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439" y="685800"/>
            <a:ext cx="6464608" cy="7986184"/>
          </a:xfrm>
        </p:spPr>
        <p:txBody>
          <a:bodyPr>
            <a:normAutofit fontScale="40000" lnSpcReduction="20000"/>
          </a:bodyPr>
          <a:lstStyle/>
          <a:p>
            <a:pPr marL="0" indent="0">
              <a:buNone/>
            </a:pPr>
            <a:r>
              <a:rPr lang="en-US" sz="3500" b="1" dirty="0" smtClean="0"/>
              <a:t>*Relationship </a:t>
            </a:r>
            <a:r>
              <a:rPr lang="en-US" sz="3500" b="1" dirty="0"/>
              <a:t>Strength:  Know the Communication-</a:t>
            </a:r>
            <a:r>
              <a:rPr lang="en-US" sz="3500" dirty="0"/>
              <a:t>Quick overview about communication techniques that will make or break a relationship.  Gives pointers on how to recognize those styles that will sabotage intimacy. </a:t>
            </a:r>
            <a:r>
              <a:rPr lang="en-US" sz="3600" i="1" dirty="0"/>
              <a:t>Please contact Family Advocacy to schedule this briefing @</a:t>
            </a:r>
            <a:r>
              <a:rPr lang="en-US" sz="3600" b="1" dirty="0"/>
              <a:t> </a:t>
            </a:r>
            <a:r>
              <a:rPr lang="en-US" sz="3600" i="1" dirty="0"/>
              <a:t>623-856-3417.</a:t>
            </a:r>
            <a:endParaRPr lang="en-US" sz="3600" dirty="0"/>
          </a:p>
          <a:p>
            <a:pPr marL="0" indent="0">
              <a:buNone/>
            </a:pPr>
            <a:r>
              <a:rPr lang="en-US" sz="3500" i="1" dirty="0"/>
              <a:t> </a:t>
            </a:r>
            <a:endParaRPr lang="en-US" sz="3500" dirty="0"/>
          </a:p>
          <a:p>
            <a:pPr marL="0" indent="0">
              <a:buNone/>
            </a:pPr>
            <a:r>
              <a:rPr lang="en-US" sz="3500" b="1" dirty="0" smtClean="0"/>
              <a:t>*How </a:t>
            </a:r>
            <a:r>
              <a:rPr lang="en-US" sz="3500" b="1" dirty="0"/>
              <a:t>Not to Fall For a Jerk(</a:t>
            </a:r>
            <a:r>
              <a:rPr lang="en-US" sz="3500" b="1" dirty="0" err="1"/>
              <a:t>ette</a:t>
            </a:r>
            <a:r>
              <a:rPr lang="en-US" sz="3500" b="1" dirty="0"/>
              <a:t>)-</a:t>
            </a:r>
            <a:r>
              <a:rPr lang="en-US" sz="3500" dirty="0"/>
              <a:t>Highlights the characteristics of what not to look for in a partner and focuses on two tools that will allow for healthy relationship development.</a:t>
            </a:r>
            <a:r>
              <a:rPr lang="en-US" sz="3500" i="1" dirty="0"/>
              <a:t> </a:t>
            </a:r>
            <a:r>
              <a:rPr lang="en-US" sz="3600" i="1" dirty="0"/>
              <a:t>Please contact Family Advocacy to schedule this briefing @</a:t>
            </a:r>
            <a:r>
              <a:rPr lang="en-US" sz="3600" b="1" dirty="0"/>
              <a:t> </a:t>
            </a:r>
            <a:r>
              <a:rPr lang="en-US" sz="3600" i="1" dirty="0"/>
              <a:t>623-856-3417.</a:t>
            </a:r>
            <a:endParaRPr lang="en-US" sz="3600" dirty="0"/>
          </a:p>
          <a:p>
            <a:pPr marL="0" indent="0">
              <a:buNone/>
            </a:pPr>
            <a:r>
              <a:rPr lang="en-US" sz="3500" i="1" dirty="0"/>
              <a:t> </a:t>
            </a:r>
            <a:endParaRPr lang="en-US" sz="3500" dirty="0"/>
          </a:p>
          <a:p>
            <a:pPr marL="0" indent="0">
              <a:buNone/>
            </a:pPr>
            <a:r>
              <a:rPr lang="en-US" sz="3500" b="1" dirty="0" smtClean="0">
                <a:solidFill>
                  <a:srgbClr val="0000FF"/>
                </a:solidFill>
              </a:rPr>
              <a:t>*</a:t>
            </a:r>
            <a:r>
              <a:rPr lang="en-US" sz="3500" b="1" dirty="0" smtClean="0"/>
              <a:t>Building </a:t>
            </a:r>
            <a:r>
              <a:rPr lang="en-US" sz="3500" b="1" dirty="0"/>
              <a:t>a Healthy Marriage</a:t>
            </a:r>
            <a:r>
              <a:rPr lang="en-US" sz="3500" i="1" dirty="0"/>
              <a:t>-</a:t>
            </a:r>
            <a:r>
              <a:rPr lang="en-US" sz="3500" dirty="0"/>
              <a:t> Participants in this presentation will learn to create and maintain a healthy marriage through the development of communication skills, conflict resolution strategies and personal boundaries. </a:t>
            </a:r>
            <a:r>
              <a:rPr lang="en-US" sz="3500" i="1" dirty="0"/>
              <a:t>Please contact the Military Family Life Counselor at </a:t>
            </a:r>
            <a:r>
              <a:rPr lang="en-US" sz="3500" i="1" dirty="0" smtClean="0"/>
              <a:t>623-853-0565 </a:t>
            </a:r>
            <a:r>
              <a:rPr lang="en-US" sz="3500" i="1" dirty="0"/>
              <a:t>to schedule briefing.</a:t>
            </a:r>
            <a:endParaRPr lang="en-US" sz="3500" dirty="0"/>
          </a:p>
          <a:p>
            <a:pPr marL="0" indent="0">
              <a:buNone/>
            </a:pPr>
            <a:r>
              <a:rPr lang="en-US" sz="3500" i="1" dirty="0"/>
              <a:t> </a:t>
            </a:r>
            <a:endParaRPr lang="en-US" sz="3500" dirty="0"/>
          </a:p>
          <a:p>
            <a:pPr marL="0" indent="0">
              <a:buNone/>
            </a:pPr>
            <a:r>
              <a:rPr lang="en-US" sz="3500" b="1" dirty="0" smtClean="0">
                <a:solidFill>
                  <a:srgbClr val="0000FF"/>
                </a:solidFill>
              </a:rPr>
              <a:t>*</a:t>
            </a:r>
            <a:r>
              <a:rPr lang="en-US" sz="3500" b="1" dirty="0" smtClean="0"/>
              <a:t>Mission </a:t>
            </a:r>
            <a:r>
              <a:rPr lang="en-US" sz="3500" b="1" dirty="0"/>
              <a:t>Based Marriages</a:t>
            </a:r>
            <a:r>
              <a:rPr lang="en-US" sz="3500" i="1" dirty="0"/>
              <a:t>-</a:t>
            </a:r>
            <a:r>
              <a:rPr lang="en-US" sz="3500" dirty="0"/>
              <a:t> This presentation is driven by the idea that a marriage should be focused on a specific vision of the future. Objectives include defining the beliefs and values that give meaning and direction to marriage, understanding what the family does and where it's going, knowing the steps required to achieving goals for the family, utilizing strategies for strengthening and protecting the marriage, and practicing effective problem-solving techniques as a couple.  </a:t>
            </a:r>
            <a:r>
              <a:rPr lang="en-US" sz="3500" i="1" dirty="0"/>
              <a:t>Please contact the Military Family Life Counselor at </a:t>
            </a:r>
            <a:r>
              <a:rPr lang="en-US" sz="3500" i="1" dirty="0" smtClean="0"/>
              <a:t>623-853-0565 </a:t>
            </a:r>
            <a:r>
              <a:rPr lang="en-US" sz="3500" i="1" dirty="0"/>
              <a:t>to schedule briefing.</a:t>
            </a:r>
            <a:endParaRPr lang="en-US" sz="3500" dirty="0"/>
          </a:p>
          <a:p>
            <a:pPr marL="0" indent="0">
              <a:buNone/>
            </a:pPr>
            <a:r>
              <a:rPr lang="en-US" sz="3500" i="1" dirty="0"/>
              <a:t> </a:t>
            </a:r>
            <a:endParaRPr lang="en-US" sz="3500" dirty="0"/>
          </a:p>
          <a:p>
            <a:pPr marL="0" indent="0">
              <a:buNone/>
            </a:pPr>
            <a:r>
              <a:rPr lang="en-US" sz="3500" b="1" dirty="0" smtClean="0">
                <a:solidFill>
                  <a:srgbClr val="0000FF"/>
                </a:solidFill>
              </a:rPr>
              <a:t>*</a:t>
            </a:r>
            <a:r>
              <a:rPr lang="en-US" sz="3500" b="1" dirty="0" smtClean="0"/>
              <a:t>Healthy </a:t>
            </a:r>
            <a:r>
              <a:rPr lang="en-US" sz="3500" b="1" dirty="0"/>
              <a:t>Relationship Skills for Singles</a:t>
            </a:r>
            <a:r>
              <a:rPr lang="en-US" sz="3500" i="1" dirty="0"/>
              <a:t>-</a:t>
            </a:r>
            <a:r>
              <a:rPr lang="en-US" sz="3500" dirty="0"/>
              <a:t> This presentation teaches single people how to prepare for a relationship. Objectives include clarifying one's expectations and priorities in a relationship, choosing the right person to enter a relationship with, understanding the right reasons for entering a long-term relationship, and practicing strategies for choosing and developing a healthy relationship. </a:t>
            </a:r>
            <a:r>
              <a:rPr lang="en-US" sz="3500" i="1" dirty="0"/>
              <a:t>Please contact the Military Family Life Counselor at </a:t>
            </a:r>
            <a:r>
              <a:rPr lang="en-US" sz="3500" i="1" dirty="0" smtClean="0"/>
              <a:t>623-856-0565 </a:t>
            </a:r>
            <a:r>
              <a:rPr lang="en-US" sz="3500" i="1" dirty="0"/>
              <a:t>to schedule briefing.</a:t>
            </a:r>
            <a:endParaRPr lang="en-US" sz="3500" dirty="0"/>
          </a:p>
          <a:p>
            <a:pPr marL="0" indent="0">
              <a:buNone/>
            </a:pPr>
            <a:r>
              <a:rPr lang="en-US" sz="3500" dirty="0"/>
              <a:t> </a:t>
            </a:r>
          </a:p>
          <a:p>
            <a:pPr marL="0" indent="0">
              <a:buNone/>
            </a:pPr>
            <a:r>
              <a:rPr lang="en-US" sz="3500" b="1" dirty="0" smtClean="0">
                <a:solidFill>
                  <a:srgbClr val="0000FF"/>
                </a:solidFill>
              </a:rPr>
              <a:t>*</a:t>
            </a:r>
            <a:r>
              <a:rPr lang="en-US" sz="3500" b="1" dirty="0" err="1" smtClean="0"/>
              <a:t>Matri</a:t>
            </a:r>
            <a:r>
              <a:rPr lang="en-US" sz="3500" b="1" dirty="0" smtClean="0"/>
              <a:t>-Money</a:t>
            </a:r>
            <a:r>
              <a:rPr lang="en-US" sz="3500" b="1" dirty="0"/>
              <a:t>: Money and Marriage</a:t>
            </a:r>
            <a:r>
              <a:rPr lang="en-US" sz="3500" dirty="0"/>
              <a:t>:  The purpose of this presentation is to address financial concerns that may present challenges to married couples. Objectives include exploring emotional connections to financial matters, utilizing goal setting strategies, and practicing effective communication. </a:t>
            </a:r>
            <a:r>
              <a:rPr lang="en-US" sz="3500" i="1" dirty="0"/>
              <a:t>Please contact the Military Family Life Counselor at </a:t>
            </a:r>
            <a:r>
              <a:rPr lang="en-US" sz="3500" i="1" dirty="0" smtClean="0"/>
              <a:t>623-856-0565to </a:t>
            </a:r>
            <a:r>
              <a:rPr lang="en-US" sz="3500" i="1" dirty="0"/>
              <a:t>schedule briefing.</a:t>
            </a:r>
            <a:endParaRPr lang="en-US" sz="3500" dirty="0"/>
          </a:p>
          <a:p>
            <a:pPr marL="0" indent="0">
              <a:buNone/>
            </a:pPr>
            <a:r>
              <a:rPr lang="en-US" sz="3500" dirty="0"/>
              <a:t> </a:t>
            </a:r>
          </a:p>
          <a:p>
            <a:pPr marL="0" indent="0">
              <a:buNone/>
            </a:pPr>
            <a:r>
              <a:rPr lang="en-US" sz="3500" b="1" dirty="0" smtClean="0">
                <a:solidFill>
                  <a:srgbClr val="0000FF"/>
                </a:solidFill>
              </a:rPr>
              <a:t>*</a:t>
            </a:r>
            <a:r>
              <a:rPr lang="en-US" sz="3500" b="1" dirty="0" smtClean="0"/>
              <a:t>Recovering from Divorce:</a:t>
            </a:r>
            <a:r>
              <a:rPr lang="en-US" sz="3500" dirty="0" smtClean="0"/>
              <a:t> Topics covered in this presentation include the definition of divorce, the stages of grief/loss, possible physical and emotional reactions to divorce, coping strategies, tips for discussing a divorce with outside parties, techniques for discussing divorce with children, and recommendations for navigating divorce in a healthy way.  </a:t>
            </a:r>
            <a:r>
              <a:rPr lang="en-US" sz="3500" i="1" dirty="0" smtClean="0"/>
              <a:t>Please contact the Military Family Life Counselor at 623-856-0565 to schedule briefing.</a:t>
            </a:r>
            <a:endParaRPr lang="en-US" sz="3500" dirty="0" smtClean="0"/>
          </a:p>
          <a:p>
            <a:endParaRPr lang="en-US"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Personal Relationships</a:t>
            </a:r>
            <a:endParaRPr lang="en-US" sz="20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209800" y="8382000"/>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881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609601"/>
            <a:ext cx="6553200" cy="6781800"/>
          </a:xfrm>
        </p:spPr>
        <p:txBody>
          <a:bodyPr>
            <a:normAutofit fontScale="25000" lnSpcReduction="20000"/>
          </a:bodyPr>
          <a:lstStyle/>
          <a:p>
            <a:pPr marL="0" indent="0">
              <a:buNone/>
            </a:pPr>
            <a:r>
              <a:rPr lang="en-US" sz="7200" b="1" i="1" dirty="0" smtClean="0"/>
              <a:t>*</a:t>
            </a:r>
            <a:r>
              <a:rPr lang="en-US" sz="5600" b="1" i="1" dirty="0" smtClean="0"/>
              <a:t>Relationship </a:t>
            </a:r>
            <a:r>
              <a:rPr lang="en-US" sz="5600" b="1" i="1" dirty="0"/>
              <a:t>Strength:  Know the Communication-</a:t>
            </a:r>
            <a:r>
              <a:rPr lang="en-US" sz="5600" i="1" dirty="0"/>
              <a:t>Quick overview about communication techniques that will make or break a relationship.  Gives pointers on how to recognize those styles that will sabotage intimacy. </a:t>
            </a:r>
            <a:r>
              <a:rPr lang="en-US" sz="6000" i="1" dirty="0"/>
              <a:t>Please contact Family Advocacy to schedule this briefing @</a:t>
            </a:r>
            <a:r>
              <a:rPr lang="en-US" sz="6000" b="1" dirty="0"/>
              <a:t> </a:t>
            </a:r>
            <a:r>
              <a:rPr lang="en-US" sz="6000" i="1" dirty="0"/>
              <a:t>623-856-3417.</a:t>
            </a:r>
            <a:endParaRPr lang="en-US" sz="6000" dirty="0"/>
          </a:p>
          <a:p>
            <a:pPr marL="0" indent="0">
              <a:buNone/>
            </a:pPr>
            <a:r>
              <a:rPr lang="en-US" sz="5600" i="1" dirty="0"/>
              <a:t> </a:t>
            </a:r>
          </a:p>
          <a:p>
            <a:pPr marL="0" indent="0">
              <a:buNone/>
            </a:pPr>
            <a:r>
              <a:rPr lang="en-US" sz="7200" b="1" i="1" dirty="0" smtClean="0"/>
              <a:t>*</a:t>
            </a:r>
            <a:r>
              <a:rPr lang="en-US" sz="5600" b="1" i="1" dirty="0" smtClean="0"/>
              <a:t>FOUR </a:t>
            </a:r>
            <a:r>
              <a:rPr lang="en-US" sz="5600" b="1" i="1" dirty="0"/>
              <a:t>LENSES</a:t>
            </a:r>
            <a:r>
              <a:rPr lang="en-US" sz="5600" i="1" dirty="0"/>
              <a:t>-designed to learn about your unique temperament and the temperaments of others. This assessment will also help you understand others in your organization.  There is a cost associated to conduct this workshop due to the cost of the books, which the units requesting the training would need to purchase.  This training would need to be requested and prearranged at least 30 days prior to workshop. Please contact the Airman and Family Readiness Center to schedule this workshop by phone </a:t>
            </a:r>
            <a:r>
              <a:rPr lang="en-US" sz="5600" i="1" dirty="0" smtClean="0"/>
              <a:t>623-856-6550.</a:t>
            </a:r>
            <a:endParaRPr lang="en-US" sz="5600" i="1" dirty="0"/>
          </a:p>
          <a:p>
            <a:pPr marL="0" indent="0">
              <a:buNone/>
            </a:pPr>
            <a:r>
              <a:rPr lang="en-US" sz="5600" i="1" dirty="0"/>
              <a:t> </a:t>
            </a:r>
          </a:p>
          <a:p>
            <a:pPr marL="0" indent="0">
              <a:buNone/>
            </a:pPr>
            <a:r>
              <a:rPr lang="en-US" sz="7200" b="1" i="1" dirty="0" smtClean="0"/>
              <a:t>*</a:t>
            </a:r>
            <a:r>
              <a:rPr lang="en-US" sz="5600" b="1" i="1" dirty="0" smtClean="0"/>
              <a:t>Three </a:t>
            </a:r>
            <a:r>
              <a:rPr lang="en-US" sz="5600" b="1" i="1" dirty="0"/>
              <a:t>Cs of Communication</a:t>
            </a:r>
            <a:r>
              <a:rPr lang="en-US" sz="5600" i="1" dirty="0"/>
              <a:t>- This presentation seeks to help participants improve verbal and nonverbal communication  through the use of the "Three C's" (communication, collaboration, and commitment). Please contact the Military Family Life Counselor at </a:t>
            </a:r>
            <a:r>
              <a:rPr lang="en-US" sz="5600" i="1" dirty="0" smtClean="0"/>
              <a:t>623-856-6550 </a:t>
            </a:r>
            <a:r>
              <a:rPr lang="en-US" sz="5600" i="1" dirty="0"/>
              <a:t>to schedule briefing. </a:t>
            </a:r>
          </a:p>
          <a:p>
            <a:pPr marL="0" indent="0">
              <a:buNone/>
            </a:pPr>
            <a:r>
              <a:rPr lang="en-US" sz="5600" i="1" dirty="0"/>
              <a:t> </a:t>
            </a:r>
          </a:p>
          <a:p>
            <a:pPr marL="0" indent="0">
              <a:buNone/>
            </a:pPr>
            <a:r>
              <a:rPr lang="en-US" sz="7200" b="1" i="1" dirty="0" smtClean="0"/>
              <a:t>*</a:t>
            </a:r>
            <a:r>
              <a:rPr lang="en-US" sz="5600" b="1" i="1" dirty="0" smtClean="0"/>
              <a:t>Communication </a:t>
            </a:r>
            <a:r>
              <a:rPr lang="en-US" sz="5600" b="1" i="1" dirty="0"/>
              <a:t>Training</a:t>
            </a:r>
            <a:r>
              <a:rPr lang="en-US" sz="5600" i="1" dirty="0"/>
              <a:t>- This presentation focuses on providing participants with communication strategies and guidelines. Topics include the components of communication, verbal and nonverbal communication, the characteristics of an active listener, tips for communicating over long distances, typical roadblocks to effective communication, and the importance of being assertive. Please contact the Military Family Life Counselor at </a:t>
            </a:r>
            <a:r>
              <a:rPr lang="en-US" sz="5600" i="1" dirty="0" smtClean="0"/>
              <a:t>623-856-6550 to </a:t>
            </a:r>
            <a:r>
              <a:rPr lang="en-US" sz="5600" i="1" dirty="0"/>
              <a:t>schedule briefing</a:t>
            </a:r>
            <a:r>
              <a:rPr lang="en-US" sz="5600" i="1" dirty="0" smtClean="0"/>
              <a:t>.</a:t>
            </a:r>
            <a:endParaRPr lang="en-US" sz="5600" i="1" dirty="0"/>
          </a:p>
        </p:txBody>
      </p:sp>
      <p:sp>
        <p:nvSpPr>
          <p:cNvPr id="4" name="Title 1"/>
          <p:cNvSpPr txBox="1">
            <a:spLocks/>
          </p:cNvSpPr>
          <p:nvPr/>
        </p:nvSpPr>
        <p:spPr>
          <a:xfrm>
            <a:off x="342900" y="152400"/>
            <a:ext cx="6172200" cy="6244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u="sng" dirty="0"/>
              <a:t>Workplace Relationships</a:t>
            </a:r>
            <a:endParaRPr lang="en-US" sz="2000" dirty="0"/>
          </a:p>
        </p:txBody>
      </p:sp>
      <p:sp>
        <p:nvSpPr>
          <p:cNvPr id="6" name="Rectangle 5"/>
          <p:cNvSpPr/>
          <p:nvPr/>
        </p:nvSpPr>
        <p:spPr>
          <a:xfrm>
            <a:off x="5410200" y="149423"/>
            <a:ext cx="1199551"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Home</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057400" y="8374558"/>
            <a:ext cx="2438400" cy="307777"/>
          </a:xfrm>
          <a:prstGeom prst="rect">
            <a:avLst/>
          </a:prstGeom>
          <a:solidFill>
            <a:schemeClr val="accent1">
              <a:lumMod val="60000"/>
              <a:lumOff val="40000"/>
            </a:schemeClr>
          </a:solidFill>
          <a:ln>
            <a:solidFill>
              <a:schemeClr val="tx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ction="ppaction://hlinksldjump"/>
              </a:rPr>
              <a:t>Return To Workshop Menu </a:t>
            </a: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72785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9496</TotalTime>
  <Words>1924</Words>
  <Application>Microsoft Office PowerPoint</Application>
  <PresentationFormat>On-screen Show (4:3)</PresentationFormat>
  <Paragraphs>233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Commander’s Workshop Menu </vt:lpstr>
      <vt:lpstr>Health and Wellness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 </vt:lpstr>
      <vt:lpstr> </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A. Davis</dc:creator>
  <cp:lastModifiedBy>DAVIS, MINDY A Capt USAF AFMC 78 MDOS/SGOW</cp:lastModifiedBy>
  <cp:revision>232</cp:revision>
  <cp:lastPrinted>2016-12-05T16:57:51Z</cp:lastPrinted>
  <dcterms:created xsi:type="dcterms:W3CDTF">2014-04-07T18:00:59Z</dcterms:created>
  <dcterms:modified xsi:type="dcterms:W3CDTF">2016-12-08T17:28:16Z</dcterms:modified>
</cp:coreProperties>
</file>